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6" r:id="rId3"/>
    <p:sldId id="257" r:id="rId4"/>
    <p:sldId id="258" r:id="rId5"/>
    <p:sldId id="260" r:id="rId6"/>
    <p:sldId id="259" r:id="rId7"/>
    <p:sldId id="262" r:id="rId8"/>
    <p:sldId id="263"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EE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1" autoAdjust="0"/>
  </p:normalViewPr>
  <p:slideViewPr>
    <p:cSldViewPr>
      <p:cViewPr varScale="1">
        <p:scale>
          <a:sx n="62" d="100"/>
          <a:sy n="62" d="100"/>
        </p:scale>
        <p:origin x="-6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367C1-B6AE-4780-B6E2-F1B538621BBA}"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GB"/>
        </a:p>
      </dgm:t>
    </dgm:pt>
    <dgm:pt modelId="{42CC8899-86B5-4754-A5C7-EE5D4D1ED953}">
      <dgm:prSet/>
      <dgm:spPr/>
      <dgm:t>
        <a:bodyPr/>
        <a:lstStyle/>
        <a:p>
          <a:pPr rtl="0"/>
          <a:r>
            <a:rPr lang="en-GB" dirty="0" smtClean="0"/>
            <a:t>TV has to pass HbbTV Test Suite</a:t>
          </a:r>
          <a:endParaRPr lang="en-GB" dirty="0"/>
        </a:p>
      </dgm:t>
    </dgm:pt>
    <dgm:pt modelId="{CF8B7154-BD84-418C-8019-3367BACE5947}" type="parTrans" cxnId="{B41E0A04-433C-4999-8611-DCB6D93831A5}">
      <dgm:prSet/>
      <dgm:spPr/>
      <dgm:t>
        <a:bodyPr/>
        <a:lstStyle/>
        <a:p>
          <a:endParaRPr lang="en-GB"/>
        </a:p>
      </dgm:t>
    </dgm:pt>
    <dgm:pt modelId="{0FEBDAEE-40D8-404A-829C-AF9BBCCAA19D}" type="sibTrans" cxnId="{B41E0A04-433C-4999-8611-DCB6D93831A5}">
      <dgm:prSet/>
      <dgm:spPr/>
      <dgm:t>
        <a:bodyPr/>
        <a:lstStyle/>
        <a:p>
          <a:endParaRPr lang="en-GB"/>
        </a:p>
      </dgm:t>
    </dgm:pt>
    <dgm:pt modelId="{C9DFE84E-92EF-45E7-BA6E-A5496C1C1C28}">
      <dgm:prSet/>
      <dgm:spPr/>
      <dgm:t>
        <a:bodyPr/>
        <a:lstStyle/>
        <a:p>
          <a:pPr rtl="0"/>
          <a:r>
            <a:rPr lang="en-GB" dirty="0" smtClean="0"/>
            <a:t>Manufacturer commits to try to resolve interoperability problems</a:t>
          </a:r>
          <a:endParaRPr lang="en-GB" dirty="0"/>
        </a:p>
      </dgm:t>
    </dgm:pt>
    <dgm:pt modelId="{9F5E3459-54B7-45AC-ACA2-3F64AC0E2C0B}" type="parTrans" cxnId="{7D215CF6-E7E1-4ED6-A31D-3CA85370A6B7}">
      <dgm:prSet/>
      <dgm:spPr/>
      <dgm:t>
        <a:bodyPr/>
        <a:lstStyle/>
        <a:p>
          <a:endParaRPr lang="en-GB"/>
        </a:p>
      </dgm:t>
    </dgm:pt>
    <dgm:pt modelId="{F6C07A45-A22E-463D-AF49-6709E7999E3B}" type="sibTrans" cxnId="{7D215CF6-E7E1-4ED6-A31D-3CA85370A6B7}">
      <dgm:prSet/>
      <dgm:spPr/>
      <dgm:t>
        <a:bodyPr/>
        <a:lstStyle/>
        <a:p>
          <a:endParaRPr lang="en-GB"/>
        </a:p>
      </dgm:t>
    </dgm:pt>
    <dgm:pt modelId="{D95BCFD5-83F5-4B28-B5CE-803D83515997}">
      <dgm:prSet/>
      <dgm:spPr/>
      <dgm:t>
        <a:bodyPr/>
        <a:lstStyle/>
        <a:p>
          <a:pPr rtl="0"/>
          <a:r>
            <a:rPr lang="en-GB" dirty="0" smtClean="0"/>
            <a:t>If TV is proven to be non-compliant, manufacturer must update the TV software</a:t>
          </a:r>
          <a:endParaRPr lang="en-GB" dirty="0"/>
        </a:p>
      </dgm:t>
    </dgm:pt>
    <dgm:pt modelId="{FC772F5E-C9B1-43E9-8A2E-F96D8D169504}" type="parTrans" cxnId="{5B89DEB3-6D2D-4E50-8FCA-EB2D7E23D8D6}">
      <dgm:prSet/>
      <dgm:spPr/>
      <dgm:t>
        <a:bodyPr/>
        <a:lstStyle/>
        <a:p>
          <a:endParaRPr lang="en-GB"/>
        </a:p>
      </dgm:t>
    </dgm:pt>
    <dgm:pt modelId="{2257C0F0-5298-4584-A687-4140BC3F3ACD}" type="sibTrans" cxnId="{5B89DEB3-6D2D-4E50-8FCA-EB2D7E23D8D6}">
      <dgm:prSet/>
      <dgm:spPr/>
      <dgm:t>
        <a:bodyPr/>
        <a:lstStyle/>
        <a:p>
          <a:endParaRPr lang="en-GB"/>
        </a:p>
      </dgm:t>
    </dgm:pt>
    <dgm:pt modelId="{BBE3A25F-3482-469E-A08D-F6AD724C87A9}" type="pres">
      <dgm:prSet presAssocID="{08B367C1-B6AE-4780-B6E2-F1B538621BBA}" presName="linear" presStyleCnt="0">
        <dgm:presLayoutVars>
          <dgm:animLvl val="lvl"/>
          <dgm:resizeHandles val="exact"/>
        </dgm:presLayoutVars>
      </dgm:prSet>
      <dgm:spPr/>
      <dgm:t>
        <a:bodyPr/>
        <a:lstStyle/>
        <a:p>
          <a:endParaRPr lang="en-GB"/>
        </a:p>
      </dgm:t>
    </dgm:pt>
    <dgm:pt modelId="{3D598ACF-4B62-47CC-A975-B51A46A4617D}" type="pres">
      <dgm:prSet presAssocID="{42CC8899-86B5-4754-A5C7-EE5D4D1ED953}" presName="parentText" presStyleLbl="node1" presStyleIdx="0" presStyleCnt="3">
        <dgm:presLayoutVars>
          <dgm:chMax val="0"/>
          <dgm:bulletEnabled val="1"/>
        </dgm:presLayoutVars>
      </dgm:prSet>
      <dgm:spPr/>
      <dgm:t>
        <a:bodyPr/>
        <a:lstStyle/>
        <a:p>
          <a:endParaRPr lang="en-GB"/>
        </a:p>
      </dgm:t>
    </dgm:pt>
    <dgm:pt modelId="{5596B806-3E96-4910-8123-F671933AA188}" type="pres">
      <dgm:prSet presAssocID="{0FEBDAEE-40D8-404A-829C-AF9BBCCAA19D}" presName="spacer" presStyleCnt="0"/>
      <dgm:spPr/>
    </dgm:pt>
    <dgm:pt modelId="{01D448D5-50F8-41DE-B2AD-C7D1B67CBC92}" type="pres">
      <dgm:prSet presAssocID="{C9DFE84E-92EF-45E7-BA6E-A5496C1C1C28}" presName="parentText" presStyleLbl="node1" presStyleIdx="1" presStyleCnt="3">
        <dgm:presLayoutVars>
          <dgm:chMax val="0"/>
          <dgm:bulletEnabled val="1"/>
        </dgm:presLayoutVars>
      </dgm:prSet>
      <dgm:spPr/>
      <dgm:t>
        <a:bodyPr/>
        <a:lstStyle/>
        <a:p>
          <a:endParaRPr lang="en-GB"/>
        </a:p>
      </dgm:t>
    </dgm:pt>
    <dgm:pt modelId="{A4338AED-3B3E-4195-8013-37A13E1B2738}" type="pres">
      <dgm:prSet presAssocID="{F6C07A45-A22E-463D-AF49-6709E7999E3B}" presName="spacer" presStyleCnt="0"/>
      <dgm:spPr/>
    </dgm:pt>
    <dgm:pt modelId="{748C0D33-C35B-4D2F-9EE4-D9529050EE81}" type="pres">
      <dgm:prSet presAssocID="{D95BCFD5-83F5-4B28-B5CE-803D83515997}" presName="parentText" presStyleLbl="node1" presStyleIdx="2" presStyleCnt="3">
        <dgm:presLayoutVars>
          <dgm:chMax val="0"/>
          <dgm:bulletEnabled val="1"/>
        </dgm:presLayoutVars>
      </dgm:prSet>
      <dgm:spPr/>
      <dgm:t>
        <a:bodyPr/>
        <a:lstStyle/>
        <a:p>
          <a:endParaRPr lang="en-GB"/>
        </a:p>
      </dgm:t>
    </dgm:pt>
  </dgm:ptLst>
  <dgm:cxnLst>
    <dgm:cxn modelId="{5B89DEB3-6D2D-4E50-8FCA-EB2D7E23D8D6}" srcId="{08B367C1-B6AE-4780-B6E2-F1B538621BBA}" destId="{D95BCFD5-83F5-4B28-B5CE-803D83515997}" srcOrd="2" destOrd="0" parTransId="{FC772F5E-C9B1-43E9-8A2E-F96D8D169504}" sibTransId="{2257C0F0-5298-4584-A687-4140BC3F3ACD}"/>
    <dgm:cxn modelId="{7CBB3BE3-40B4-4E7E-867A-6886A3C9042E}" type="presOf" srcId="{C9DFE84E-92EF-45E7-BA6E-A5496C1C1C28}" destId="{01D448D5-50F8-41DE-B2AD-C7D1B67CBC92}" srcOrd="0" destOrd="0" presId="urn:microsoft.com/office/officeart/2005/8/layout/vList2"/>
    <dgm:cxn modelId="{7D215CF6-E7E1-4ED6-A31D-3CA85370A6B7}" srcId="{08B367C1-B6AE-4780-B6E2-F1B538621BBA}" destId="{C9DFE84E-92EF-45E7-BA6E-A5496C1C1C28}" srcOrd="1" destOrd="0" parTransId="{9F5E3459-54B7-45AC-ACA2-3F64AC0E2C0B}" sibTransId="{F6C07A45-A22E-463D-AF49-6709E7999E3B}"/>
    <dgm:cxn modelId="{63FA1AD0-D387-4AE3-AFE8-C3B1880BFF2A}" type="presOf" srcId="{08B367C1-B6AE-4780-B6E2-F1B538621BBA}" destId="{BBE3A25F-3482-469E-A08D-F6AD724C87A9}" srcOrd="0" destOrd="0" presId="urn:microsoft.com/office/officeart/2005/8/layout/vList2"/>
    <dgm:cxn modelId="{B41E0A04-433C-4999-8611-DCB6D93831A5}" srcId="{08B367C1-B6AE-4780-B6E2-F1B538621BBA}" destId="{42CC8899-86B5-4754-A5C7-EE5D4D1ED953}" srcOrd="0" destOrd="0" parTransId="{CF8B7154-BD84-418C-8019-3367BACE5947}" sibTransId="{0FEBDAEE-40D8-404A-829C-AF9BBCCAA19D}"/>
    <dgm:cxn modelId="{58B455A4-823A-4009-9097-70446E1AA890}" type="presOf" srcId="{D95BCFD5-83F5-4B28-B5CE-803D83515997}" destId="{748C0D33-C35B-4D2F-9EE4-D9529050EE81}" srcOrd="0" destOrd="0" presId="urn:microsoft.com/office/officeart/2005/8/layout/vList2"/>
    <dgm:cxn modelId="{05DE1705-7020-4CA1-AD8D-9BBBA9267324}" type="presOf" srcId="{42CC8899-86B5-4754-A5C7-EE5D4D1ED953}" destId="{3D598ACF-4B62-47CC-A975-B51A46A4617D}" srcOrd="0" destOrd="0" presId="urn:microsoft.com/office/officeart/2005/8/layout/vList2"/>
    <dgm:cxn modelId="{594D1898-3667-423F-B56F-F1AF6D912831}" type="presParOf" srcId="{BBE3A25F-3482-469E-A08D-F6AD724C87A9}" destId="{3D598ACF-4B62-47CC-A975-B51A46A4617D}" srcOrd="0" destOrd="0" presId="urn:microsoft.com/office/officeart/2005/8/layout/vList2"/>
    <dgm:cxn modelId="{158AFDBB-38A9-46EE-BBD0-14E271AE1338}" type="presParOf" srcId="{BBE3A25F-3482-469E-A08D-F6AD724C87A9}" destId="{5596B806-3E96-4910-8123-F671933AA188}" srcOrd="1" destOrd="0" presId="urn:microsoft.com/office/officeart/2005/8/layout/vList2"/>
    <dgm:cxn modelId="{0434BDED-7304-4268-9E7B-F421C6C6C6F3}" type="presParOf" srcId="{BBE3A25F-3482-469E-A08D-F6AD724C87A9}" destId="{01D448D5-50F8-41DE-B2AD-C7D1B67CBC92}" srcOrd="2" destOrd="0" presId="urn:microsoft.com/office/officeart/2005/8/layout/vList2"/>
    <dgm:cxn modelId="{EEFCFB10-1151-46D9-B407-784F57944278}" type="presParOf" srcId="{BBE3A25F-3482-469E-A08D-F6AD724C87A9}" destId="{A4338AED-3B3E-4195-8013-37A13E1B2738}" srcOrd="3" destOrd="0" presId="urn:microsoft.com/office/officeart/2005/8/layout/vList2"/>
    <dgm:cxn modelId="{9952287E-198E-474D-8811-C9A0771F48FE}" type="presParOf" srcId="{BBE3A25F-3482-469E-A08D-F6AD724C87A9}" destId="{748C0D33-C35B-4D2F-9EE4-D9529050EE81}"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C446B-9240-4EF5-98FA-D105A4AAD2F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39D3478B-8985-4E2D-90A3-FE349E0CED69}">
      <dgm:prSet/>
      <dgm:spPr/>
      <dgm:t>
        <a:bodyPr/>
        <a:lstStyle/>
        <a:p>
          <a:pPr rtl="0"/>
          <a:r>
            <a:rPr lang="en-GB" dirty="0" smtClean="0"/>
            <a:t>For test interpretation and execution</a:t>
          </a:r>
          <a:endParaRPr lang="en-GB" dirty="0"/>
        </a:p>
      </dgm:t>
    </dgm:pt>
    <dgm:pt modelId="{C6EA0278-328E-44E3-AB74-0A42D1918776}" type="parTrans" cxnId="{E9A0C30B-05AD-47D5-B285-9BFE9AE0D250}">
      <dgm:prSet/>
      <dgm:spPr/>
      <dgm:t>
        <a:bodyPr/>
        <a:lstStyle/>
        <a:p>
          <a:endParaRPr lang="en-GB"/>
        </a:p>
      </dgm:t>
    </dgm:pt>
    <dgm:pt modelId="{D63C70C2-B197-4ADD-B17F-9827AC82631E}" type="sibTrans" cxnId="{E9A0C30B-05AD-47D5-B285-9BFE9AE0D250}">
      <dgm:prSet/>
      <dgm:spPr/>
      <dgm:t>
        <a:bodyPr/>
        <a:lstStyle/>
        <a:p>
          <a:endParaRPr lang="en-GB"/>
        </a:p>
      </dgm:t>
    </dgm:pt>
    <dgm:pt modelId="{EE931842-EB46-4B88-8614-EEC9876448DF}">
      <dgm:prSet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a:ln>
          <a:noFill/>
        </a:ln>
      </dgm:spPr>
      <dgm:t>
        <a:bodyPr/>
        <a:lstStyle/>
        <a:p>
          <a:pPr rtl="0"/>
          <a:r>
            <a:rPr lang="en-GB" sz="1800" dirty="0" smtClean="0"/>
            <a:t>Title &amp; test ID</a:t>
          </a:r>
          <a:endParaRPr lang="en-GB" sz="1800" dirty="0"/>
        </a:p>
      </dgm:t>
    </dgm:pt>
    <dgm:pt modelId="{F85B03EE-8BD3-446B-AEDB-E2F1F2D4C33A}" type="parTrans" cxnId="{97CE1B68-9D84-4518-83C3-84F1B96BC136}">
      <dgm:prSet/>
      <dgm:spPr/>
      <dgm:t>
        <a:bodyPr/>
        <a:lstStyle/>
        <a:p>
          <a:endParaRPr lang="en-GB"/>
        </a:p>
      </dgm:t>
    </dgm:pt>
    <dgm:pt modelId="{A33D537F-8FE4-4755-81FA-0D07E04E8C4A}" type="sibTrans" cxnId="{97CE1B68-9D84-4518-83C3-84F1B96BC136}">
      <dgm:prSet/>
      <dgm:spPr/>
      <dgm:t>
        <a:bodyPr/>
        <a:lstStyle/>
        <a:p>
          <a:endParaRPr lang="en-GB"/>
        </a:p>
      </dgm:t>
    </dgm:pt>
    <dgm:pt modelId="{A84B0623-6F90-43EB-B8FA-5D9CF9F5B5F3}">
      <dgm:prSet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a:ln>
          <a:noFill/>
        </a:ln>
      </dgm:spPr>
      <dgm:t>
        <a:bodyPr/>
        <a:lstStyle/>
        <a:p>
          <a:pPr rtl="0"/>
          <a:r>
            <a:rPr lang="en-GB" sz="1800" dirty="0" smtClean="0"/>
            <a:t>Assertion and pass criteria text</a:t>
          </a:r>
          <a:endParaRPr lang="en-GB" sz="1800" dirty="0"/>
        </a:p>
      </dgm:t>
    </dgm:pt>
    <dgm:pt modelId="{E28B7A7B-7641-4C0A-A750-D1203DA9179A}" type="parTrans" cxnId="{53A5837E-1811-418D-B8A2-56D490F6EC20}">
      <dgm:prSet/>
      <dgm:spPr/>
      <dgm:t>
        <a:bodyPr/>
        <a:lstStyle/>
        <a:p>
          <a:endParaRPr lang="en-GB"/>
        </a:p>
      </dgm:t>
    </dgm:pt>
    <dgm:pt modelId="{35B47A27-B219-41DE-BBE6-483E40A22093}" type="sibTrans" cxnId="{53A5837E-1811-418D-B8A2-56D490F6EC20}">
      <dgm:prSet/>
      <dgm:spPr/>
      <dgm:t>
        <a:bodyPr/>
        <a:lstStyle/>
        <a:p>
          <a:endParaRPr lang="en-GB"/>
        </a:p>
      </dgm:t>
    </dgm:pt>
    <dgm:pt modelId="{493B507C-47AA-4362-B1BC-ED1181D16B02}">
      <dgm:prSet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a:ln>
          <a:noFill/>
        </a:ln>
      </dgm:spPr>
      <dgm:t>
        <a:bodyPr/>
        <a:lstStyle/>
        <a:p>
          <a:pPr rtl="0"/>
          <a:r>
            <a:rPr lang="en-GB" sz="1800" dirty="0" smtClean="0"/>
            <a:t>Description text</a:t>
          </a:r>
          <a:endParaRPr lang="en-GB" sz="1800" dirty="0"/>
        </a:p>
      </dgm:t>
    </dgm:pt>
    <dgm:pt modelId="{2CAC823C-AB1C-4DB0-84F1-4FE9F26A77AD}" type="parTrans" cxnId="{EFD9296F-8867-4920-82B2-88D4D3E1BBC8}">
      <dgm:prSet/>
      <dgm:spPr/>
      <dgm:t>
        <a:bodyPr/>
        <a:lstStyle/>
        <a:p>
          <a:endParaRPr lang="en-GB"/>
        </a:p>
      </dgm:t>
    </dgm:pt>
    <dgm:pt modelId="{B2399D38-DFF6-4C5E-A76D-CD357B3C5C4F}" type="sibTrans" cxnId="{EFD9296F-8867-4920-82B2-88D4D3E1BBC8}">
      <dgm:prSet/>
      <dgm:spPr/>
      <dgm:t>
        <a:bodyPr/>
        <a:lstStyle/>
        <a:p>
          <a:endParaRPr lang="en-GB"/>
        </a:p>
      </dgm:t>
    </dgm:pt>
    <dgm:pt modelId="{A87D43CD-1E7C-446A-80F7-372F2DCDA489}">
      <dgm:prSet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a:ln>
          <a:noFill/>
        </a:ln>
      </dgm:spPr>
      <dgm:t>
        <a:bodyPr/>
        <a:lstStyle/>
        <a:p>
          <a:pPr rtl="0"/>
          <a:r>
            <a:rPr lang="en-GB" sz="1800" dirty="0" smtClean="0"/>
            <a:t>Test procedure and test steps</a:t>
          </a:r>
          <a:endParaRPr lang="en-GB" sz="1800" dirty="0"/>
        </a:p>
      </dgm:t>
    </dgm:pt>
    <dgm:pt modelId="{8DDF7EC4-34AB-4D57-8154-094C54320F09}" type="parTrans" cxnId="{E60D33B3-41B2-446D-8FC4-C48809C86738}">
      <dgm:prSet/>
      <dgm:spPr/>
      <dgm:t>
        <a:bodyPr/>
        <a:lstStyle/>
        <a:p>
          <a:endParaRPr lang="en-GB"/>
        </a:p>
      </dgm:t>
    </dgm:pt>
    <dgm:pt modelId="{BA440929-F3DD-483D-BB47-756BB00C2F8F}" type="sibTrans" cxnId="{E60D33B3-41B2-446D-8FC4-C48809C86738}">
      <dgm:prSet/>
      <dgm:spPr/>
      <dgm:t>
        <a:bodyPr/>
        <a:lstStyle/>
        <a:p>
          <a:endParaRPr lang="en-GB"/>
        </a:p>
      </dgm:t>
    </dgm:pt>
    <dgm:pt modelId="{CD4C53D5-61F4-4DA7-985B-48A470E63FA8}">
      <dgm:prSet/>
      <dgm:spPr/>
      <dgm:t>
        <a:bodyPr/>
        <a:lstStyle/>
        <a:p>
          <a:pPr rtl="0"/>
          <a:r>
            <a:rPr lang="en-GB" dirty="0" smtClean="0"/>
            <a:t>For test plan management within test harness</a:t>
          </a:r>
          <a:endParaRPr lang="en-GB" dirty="0"/>
        </a:p>
      </dgm:t>
    </dgm:pt>
    <dgm:pt modelId="{D779B5DB-2B38-4E4A-B33B-2A0494FEEA3F}" type="parTrans" cxnId="{3C7492F6-32AA-422E-A078-65C65FBC404A}">
      <dgm:prSet/>
      <dgm:spPr/>
      <dgm:t>
        <a:bodyPr/>
        <a:lstStyle/>
        <a:p>
          <a:endParaRPr lang="en-GB"/>
        </a:p>
      </dgm:t>
    </dgm:pt>
    <dgm:pt modelId="{51F03640-9C17-4846-BB8D-D9F8E7D60BD9}" type="sibTrans" cxnId="{3C7492F6-32AA-422E-A078-65C65FBC404A}">
      <dgm:prSet/>
      <dgm:spPr/>
      <dgm:t>
        <a:bodyPr/>
        <a:lstStyle/>
        <a:p>
          <a:endParaRPr lang="en-GB"/>
        </a:p>
      </dgm:t>
    </dgm:pt>
    <dgm:pt modelId="{AC8D345C-2AAC-44F1-BEA0-00558E2598AC}">
      <dgm:prSet custT="1">
        <dgm:style>
          <a:lnRef idx="1">
            <a:schemeClr val="accent3"/>
          </a:lnRef>
          <a:fillRef idx="2">
            <a:schemeClr val="accent3"/>
          </a:fillRef>
          <a:effectRef idx="1">
            <a:schemeClr val="accent3"/>
          </a:effectRef>
          <a:fontRef idx="minor">
            <a:schemeClr val="dk1"/>
          </a:fontRef>
        </dgm:style>
      </dgm:prSet>
      <dgm:spPr>
        <a:solidFill>
          <a:schemeClr val="accent5">
            <a:lumMod val="20000"/>
            <a:lumOff val="80000"/>
          </a:schemeClr>
        </a:solidFill>
        <a:ln>
          <a:noFill/>
        </a:ln>
      </dgm:spPr>
      <dgm:t>
        <a:bodyPr/>
        <a:lstStyle/>
        <a:p>
          <a:pPr rtl="0"/>
          <a:r>
            <a:rPr lang="en-GB" sz="1800" dirty="0" smtClean="0"/>
            <a:t>Specification references (e.g. select all chapter 6 tests)</a:t>
          </a:r>
          <a:endParaRPr lang="en-GB" sz="1800" dirty="0"/>
        </a:p>
      </dgm:t>
    </dgm:pt>
    <dgm:pt modelId="{860DC1DC-81A2-45D2-828C-10B50FEA1170}" type="parTrans" cxnId="{B1DE71BA-971B-417E-B2D5-46565C7548B0}">
      <dgm:prSet/>
      <dgm:spPr/>
      <dgm:t>
        <a:bodyPr/>
        <a:lstStyle/>
        <a:p>
          <a:endParaRPr lang="en-GB"/>
        </a:p>
      </dgm:t>
    </dgm:pt>
    <dgm:pt modelId="{95AC4C5E-424D-4C4F-9889-332035F809D3}" type="sibTrans" cxnId="{B1DE71BA-971B-417E-B2D5-46565C7548B0}">
      <dgm:prSet/>
      <dgm:spPr/>
      <dgm:t>
        <a:bodyPr/>
        <a:lstStyle/>
        <a:p>
          <a:endParaRPr lang="en-GB"/>
        </a:p>
      </dgm:t>
    </dgm:pt>
    <dgm:pt modelId="{D90AFE33-0CC6-45EF-BA73-83ED6494C672}">
      <dgm:prSet custT="1">
        <dgm:style>
          <a:lnRef idx="1">
            <a:schemeClr val="accent3"/>
          </a:lnRef>
          <a:fillRef idx="2">
            <a:schemeClr val="accent3"/>
          </a:fillRef>
          <a:effectRef idx="1">
            <a:schemeClr val="accent3"/>
          </a:effectRef>
          <a:fontRef idx="minor">
            <a:schemeClr val="dk1"/>
          </a:fontRef>
        </dgm:style>
      </dgm:prSet>
      <dgm:spPr>
        <a:solidFill>
          <a:schemeClr val="accent5">
            <a:lumMod val="20000"/>
            <a:lumOff val="80000"/>
          </a:schemeClr>
        </a:solidFill>
        <a:ln>
          <a:noFill/>
        </a:ln>
      </dgm:spPr>
      <dgm:t>
        <a:bodyPr/>
        <a:lstStyle/>
        <a:p>
          <a:pPr rtl="0"/>
          <a:r>
            <a:rPr lang="en-GB" sz="1800" dirty="0" smtClean="0"/>
            <a:t>Applicability references (e.g. select all v1.5 tests)</a:t>
          </a:r>
          <a:endParaRPr lang="en-GB" sz="1800" dirty="0"/>
        </a:p>
      </dgm:t>
    </dgm:pt>
    <dgm:pt modelId="{14FB68AD-C36A-4FAA-A0ED-D1438E981C42}" type="parTrans" cxnId="{40D3B3EF-205E-4693-A8DD-7D169FDF68B1}">
      <dgm:prSet/>
      <dgm:spPr/>
      <dgm:t>
        <a:bodyPr/>
        <a:lstStyle/>
        <a:p>
          <a:endParaRPr lang="en-GB"/>
        </a:p>
      </dgm:t>
    </dgm:pt>
    <dgm:pt modelId="{B403D1A3-BAC7-4D56-B27E-39EB97AF7CFC}" type="sibTrans" cxnId="{40D3B3EF-205E-4693-A8DD-7D169FDF68B1}">
      <dgm:prSet/>
      <dgm:spPr/>
      <dgm:t>
        <a:bodyPr/>
        <a:lstStyle/>
        <a:p>
          <a:endParaRPr lang="en-GB"/>
        </a:p>
      </dgm:t>
    </dgm:pt>
    <dgm:pt modelId="{EB22E01B-97E6-484A-A64F-20C0A649BBEE}">
      <dgm:prSet custT="1">
        <dgm:style>
          <a:lnRef idx="1">
            <a:schemeClr val="accent3"/>
          </a:lnRef>
          <a:fillRef idx="2">
            <a:schemeClr val="accent3"/>
          </a:fillRef>
          <a:effectRef idx="1">
            <a:schemeClr val="accent3"/>
          </a:effectRef>
          <a:fontRef idx="minor">
            <a:schemeClr val="dk1"/>
          </a:fontRef>
        </dgm:style>
      </dgm:prSet>
      <dgm:spPr>
        <a:solidFill>
          <a:schemeClr val="accent5">
            <a:lumMod val="20000"/>
            <a:lumOff val="80000"/>
          </a:schemeClr>
        </a:solidFill>
        <a:ln>
          <a:noFill/>
        </a:ln>
      </dgm:spPr>
      <dgm:t>
        <a:bodyPr/>
        <a:lstStyle/>
        <a:p>
          <a:pPr rtl="0"/>
          <a:r>
            <a:rPr lang="en-GB" sz="1800" dirty="0" smtClean="0"/>
            <a:t>Pre-conditions (e.g. needs CI+)</a:t>
          </a:r>
          <a:endParaRPr lang="en-GB" sz="1800" dirty="0"/>
        </a:p>
      </dgm:t>
    </dgm:pt>
    <dgm:pt modelId="{48F2A7E9-6BFB-431E-ABEA-DD69A9528509}" type="parTrans" cxnId="{82AEC913-43A7-4FFA-9CBC-AD6ECF6B5A61}">
      <dgm:prSet/>
      <dgm:spPr/>
      <dgm:t>
        <a:bodyPr/>
        <a:lstStyle/>
        <a:p>
          <a:endParaRPr lang="en-GB"/>
        </a:p>
      </dgm:t>
    </dgm:pt>
    <dgm:pt modelId="{2D74EA2A-D3B8-4CCE-90DD-665236AF106A}" type="sibTrans" cxnId="{82AEC913-43A7-4FFA-9CBC-AD6ECF6B5A61}">
      <dgm:prSet/>
      <dgm:spPr/>
      <dgm:t>
        <a:bodyPr/>
        <a:lstStyle/>
        <a:p>
          <a:endParaRPr lang="en-GB"/>
        </a:p>
      </dgm:t>
    </dgm:pt>
    <dgm:pt modelId="{E8598C43-17AE-4EA8-94BC-AA66069C42D5}">
      <dgm:prSet/>
      <dgm:spPr/>
      <dgm:t>
        <a:bodyPr/>
        <a:lstStyle/>
        <a:p>
          <a:pPr rtl="0"/>
          <a:r>
            <a:rPr lang="en-GB" dirty="0" smtClean="0"/>
            <a:t>For test material creation process management </a:t>
          </a:r>
          <a:endParaRPr lang="en-GB" dirty="0"/>
        </a:p>
      </dgm:t>
    </dgm:pt>
    <dgm:pt modelId="{3F5B9462-4970-4835-9ECF-E145CD5D623F}" type="parTrans" cxnId="{D11EBDF3-0115-4BDD-A3F1-1EBB585B6305}">
      <dgm:prSet/>
      <dgm:spPr/>
      <dgm:t>
        <a:bodyPr/>
        <a:lstStyle/>
        <a:p>
          <a:endParaRPr lang="en-GB"/>
        </a:p>
      </dgm:t>
    </dgm:pt>
    <dgm:pt modelId="{BDA149D5-BFAB-42A4-BCE6-2791ED7C7EF0}" type="sibTrans" cxnId="{D11EBDF3-0115-4BDD-A3F1-1EBB585B6305}">
      <dgm:prSet/>
      <dgm:spPr/>
      <dgm:t>
        <a:bodyPr/>
        <a:lstStyle/>
        <a:p>
          <a:endParaRPr lang="en-GB"/>
        </a:p>
      </dgm:t>
    </dgm:pt>
    <dgm:pt modelId="{2D6A5879-B982-4F2C-B9D1-EFFB2584D3DF}">
      <dgm:prSet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noFill/>
        </a:ln>
      </dgm:spPr>
      <dgm:t>
        <a:bodyPr/>
        <a:lstStyle/>
        <a:p>
          <a:pPr rtl="0"/>
          <a:r>
            <a:rPr lang="en-GB" sz="1800" dirty="0" smtClean="0"/>
            <a:t>Version number</a:t>
          </a:r>
          <a:endParaRPr lang="en-GB" sz="1800" dirty="0"/>
        </a:p>
      </dgm:t>
    </dgm:pt>
    <dgm:pt modelId="{004876F4-DAB0-4A21-A93A-654BA8A96FBC}" type="parTrans" cxnId="{D55A7E96-D6A7-4015-8AAA-52857AAA2E30}">
      <dgm:prSet/>
      <dgm:spPr/>
      <dgm:t>
        <a:bodyPr/>
        <a:lstStyle/>
        <a:p>
          <a:endParaRPr lang="en-GB"/>
        </a:p>
      </dgm:t>
    </dgm:pt>
    <dgm:pt modelId="{1D6B0475-4FC4-42E2-84F5-1E8884B35EA1}" type="sibTrans" cxnId="{D55A7E96-D6A7-4015-8AAA-52857AAA2E30}">
      <dgm:prSet/>
      <dgm:spPr/>
      <dgm:t>
        <a:bodyPr/>
        <a:lstStyle/>
        <a:p>
          <a:endParaRPr lang="en-GB"/>
        </a:p>
      </dgm:t>
    </dgm:pt>
    <dgm:pt modelId="{2CA7C1D0-22A1-4910-83B7-90D10EA72187}">
      <dgm:prSet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noFill/>
        </a:ln>
      </dgm:spPr>
      <dgm:t>
        <a:bodyPr/>
        <a:lstStyle/>
        <a:p>
          <a:pPr rtl="0"/>
          <a:r>
            <a:rPr lang="en-GB" sz="1800" dirty="0" smtClean="0"/>
            <a:t>History &amp; review status</a:t>
          </a:r>
          <a:endParaRPr lang="en-GB" sz="1800" dirty="0"/>
        </a:p>
      </dgm:t>
    </dgm:pt>
    <dgm:pt modelId="{B0E985A6-E22E-455F-9D3C-908481BB5CB4}" type="parTrans" cxnId="{7E6BCDC5-EF12-437A-AE00-405DB2BECC19}">
      <dgm:prSet/>
      <dgm:spPr/>
      <dgm:t>
        <a:bodyPr/>
        <a:lstStyle/>
        <a:p>
          <a:endParaRPr lang="en-GB"/>
        </a:p>
      </dgm:t>
    </dgm:pt>
    <dgm:pt modelId="{4E01AA89-E205-4C70-B93A-2A90BB50571B}" type="sibTrans" cxnId="{7E6BCDC5-EF12-437A-AE00-405DB2BECC19}">
      <dgm:prSet/>
      <dgm:spPr/>
      <dgm:t>
        <a:bodyPr/>
        <a:lstStyle/>
        <a:p>
          <a:endParaRPr lang="en-GB"/>
        </a:p>
      </dgm:t>
    </dgm:pt>
    <dgm:pt modelId="{753B016B-2F46-4FEE-A648-06E1063E7CFF}">
      <dgm:prSet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noFill/>
        </a:ln>
      </dgm:spPr>
      <dgm:t>
        <a:bodyPr/>
        <a:lstStyle/>
        <a:p>
          <a:pPr rtl="0"/>
          <a:r>
            <a:rPr lang="en-GB" sz="1800" dirty="0" smtClean="0"/>
            <a:t>Licensing information</a:t>
          </a:r>
          <a:endParaRPr lang="en-GB" sz="1800" dirty="0"/>
        </a:p>
      </dgm:t>
    </dgm:pt>
    <dgm:pt modelId="{F9DF7579-4A88-49E5-AB58-C57975692BF3}" type="parTrans" cxnId="{8BF2E5D9-927D-4995-8074-D2AD30B23981}">
      <dgm:prSet/>
      <dgm:spPr/>
      <dgm:t>
        <a:bodyPr/>
        <a:lstStyle/>
        <a:p>
          <a:endParaRPr lang="en-GB"/>
        </a:p>
      </dgm:t>
    </dgm:pt>
    <dgm:pt modelId="{8BB932F0-975F-4831-A8FD-DB5BC9694287}" type="sibTrans" cxnId="{8BF2E5D9-927D-4995-8074-D2AD30B23981}">
      <dgm:prSet/>
      <dgm:spPr/>
      <dgm:t>
        <a:bodyPr/>
        <a:lstStyle/>
        <a:p>
          <a:endParaRPr lang="en-GB"/>
        </a:p>
      </dgm:t>
    </dgm:pt>
    <dgm:pt modelId="{E9AE8669-F213-4527-8AAE-6431604EF13A}" type="pres">
      <dgm:prSet presAssocID="{D15C446B-9240-4EF5-98FA-D105A4AAD2FA}" presName="linear" presStyleCnt="0">
        <dgm:presLayoutVars>
          <dgm:animLvl val="lvl"/>
          <dgm:resizeHandles val="exact"/>
        </dgm:presLayoutVars>
      </dgm:prSet>
      <dgm:spPr/>
      <dgm:t>
        <a:bodyPr/>
        <a:lstStyle/>
        <a:p>
          <a:endParaRPr lang="en-GB"/>
        </a:p>
      </dgm:t>
    </dgm:pt>
    <dgm:pt modelId="{B6723F72-9CD7-41BC-A666-64A8EEF55F71}" type="pres">
      <dgm:prSet presAssocID="{39D3478B-8985-4E2D-90A3-FE349E0CED69}" presName="parentText" presStyleLbl="node1" presStyleIdx="0" presStyleCnt="3">
        <dgm:presLayoutVars>
          <dgm:chMax val="0"/>
          <dgm:bulletEnabled val="1"/>
        </dgm:presLayoutVars>
      </dgm:prSet>
      <dgm:spPr/>
      <dgm:t>
        <a:bodyPr/>
        <a:lstStyle/>
        <a:p>
          <a:endParaRPr lang="en-GB"/>
        </a:p>
      </dgm:t>
    </dgm:pt>
    <dgm:pt modelId="{F9BEE48F-7667-4824-A912-172DD6F48D9A}" type="pres">
      <dgm:prSet presAssocID="{39D3478B-8985-4E2D-90A3-FE349E0CED69}" presName="childText" presStyleLbl="revTx" presStyleIdx="0" presStyleCnt="3">
        <dgm:presLayoutVars>
          <dgm:bulletEnabled val="1"/>
        </dgm:presLayoutVars>
      </dgm:prSet>
      <dgm:spPr/>
      <dgm:t>
        <a:bodyPr/>
        <a:lstStyle/>
        <a:p>
          <a:endParaRPr lang="en-GB"/>
        </a:p>
      </dgm:t>
    </dgm:pt>
    <dgm:pt modelId="{F89833D0-4376-4ADB-A5C1-62DDD73B6BD2}" type="pres">
      <dgm:prSet presAssocID="{CD4C53D5-61F4-4DA7-985B-48A470E63FA8}" presName="parentText" presStyleLbl="node1" presStyleIdx="1" presStyleCnt="3">
        <dgm:presLayoutVars>
          <dgm:chMax val="0"/>
          <dgm:bulletEnabled val="1"/>
        </dgm:presLayoutVars>
      </dgm:prSet>
      <dgm:spPr/>
      <dgm:t>
        <a:bodyPr/>
        <a:lstStyle/>
        <a:p>
          <a:endParaRPr lang="en-GB"/>
        </a:p>
      </dgm:t>
    </dgm:pt>
    <dgm:pt modelId="{082CB6E4-CB3A-43A1-9460-E1FB14F9370C}" type="pres">
      <dgm:prSet presAssocID="{CD4C53D5-61F4-4DA7-985B-48A470E63FA8}" presName="childText" presStyleLbl="revTx" presStyleIdx="1" presStyleCnt="3">
        <dgm:presLayoutVars>
          <dgm:bulletEnabled val="1"/>
        </dgm:presLayoutVars>
      </dgm:prSet>
      <dgm:spPr/>
      <dgm:t>
        <a:bodyPr/>
        <a:lstStyle/>
        <a:p>
          <a:endParaRPr lang="en-GB"/>
        </a:p>
      </dgm:t>
    </dgm:pt>
    <dgm:pt modelId="{14DD3A31-1B5A-4A3E-9C29-B28D426B6EFA}" type="pres">
      <dgm:prSet presAssocID="{E8598C43-17AE-4EA8-94BC-AA66069C42D5}" presName="parentText" presStyleLbl="node1" presStyleIdx="2" presStyleCnt="3">
        <dgm:presLayoutVars>
          <dgm:chMax val="0"/>
          <dgm:bulletEnabled val="1"/>
        </dgm:presLayoutVars>
      </dgm:prSet>
      <dgm:spPr/>
      <dgm:t>
        <a:bodyPr/>
        <a:lstStyle/>
        <a:p>
          <a:endParaRPr lang="en-GB"/>
        </a:p>
      </dgm:t>
    </dgm:pt>
    <dgm:pt modelId="{CC38C0CB-EAFD-41DE-8EF2-64D52079307B}" type="pres">
      <dgm:prSet presAssocID="{E8598C43-17AE-4EA8-94BC-AA66069C42D5}" presName="childText" presStyleLbl="revTx" presStyleIdx="2" presStyleCnt="3">
        <dgm:presLayoutVars>
          <dgm:bulletEnabled val="1"/>
        </dgm:presLayoutVars>
      </dgm:prSet>
      <dgm:spPr/>
      <dgm:t>
        <a:bodyPr/>
        <a:lstStyle/>
        <a:p>
          <a:endParaRPr lang="en-GB"/>
        </a:p>
      </dgm:t>
    </dgm:pt>
  </dgm:ptLst>
  <dgm:cxnLst>
    <dgm:cxn modelId="{E9A0C30B-05AD-47D5-B285-9BFE9AE0D250}" srcId="{D15C446B-9240-4EF5-98FA-D105A4AAD2FA}" destId="{39D3478B-8985-4E2D-90A3-FE349E0CED69}" srcOrd="0" destOrd="0" parTransId="{C6EA0278-328E-44E3-AB74-0A42D1918776}" sibTransId="{D63C70C2-B197-4ADD-B17F-9827AC82631E}"/>
    <dgm:cxn modelId="{EA2FF62B-1841-4C8D-98E1-3FF7BC1D913D}" type="presOf" srcId="{D15C446B-9240-4EF5-98FA-D105A4AAD2FA}" destId="{E9AE8669-F213-4527-8AAE-6431604EF13A}" srcOrd="0" destOrd="0" presId="urn:microsoft.com/office/officeart/2005/8/layout/vList2"/>
    <dgm:cxn modelId="{D55A7E96-D6A7-4015-8AAA-52857AAA2E30}" srcId="{E8598C43-17AE-4EA8-94BC-AA66069C42D5}" destId="{2D6A5879-B982-4F2C-B9D1-EFFB2584D3DF}" srcOrd="0" destOrd="0" parTransId="{004876F4-DAB0-4A21-A93A-654BA8A96FBC}" sibTransId="{1D6B0475-4FC4-42E2-84F5-1E8884B35EA1}"/>
    <dgm:cxn modelId="{86551B4D-D7B7-481C-A205-E0A8D97075BD}" type="presOf" srcId="{2CA7C1D0-22A1-4910-83B7-90D10EA72187}" destId="{CC38C0CB-EAFD-41DE-8EF2-64D52079307B}" srcOrd="0" destOrd="1" presId="urn:microsoft.com/office/officeart/2005/8/layout/vList2"/>
    <dgm:cxn modelId="{994696A6-2BC4-4BF8-BDAB-59B96F118903}" type="presOf" srcId="{EE931842-EB46-4B88-8614-EEC9876448DF}" destId="{F9BEE48F-7667-4824-A912-172DD6F48D9A}" srcOrd="0" destOrd="0" presId="urn:microsoft.com/office/officeart/2005/8/layout/vList2"/>
    <dgm:cxn modelId="{40D3B3EF-205E-4693-A8DD-7D169FDF68B1}" srcId="{CD4C53D5-61F4-4DA7-985B-48A470E63FA8}" destId="{D90AFE33-0CC6-45EF-BA73-83ED6494C672}" srcOrd="1" destOrd="0" parTransId="{14FB68AD-C36A-4FAA-A0ED-D1438E981C42}" sibTransId="{B403D1A3-BAC7-4D56-B27E-39EB97AF7CFC}"/>
    <dgm:cxn modelId="{A12EE08E-D543-4C6F-A081-C064E18BC404}" type="presOf" srcId="{2D6A5879-B982-4F2C-B9D1-EFFB2584D3DF}" destId="{CC38C0CB-EAFD-41DE-8EF2-64D52079307B}" srcOrd="0" destOrd="0" presId="urn:microsoft.com/office/officeart/2005/8/layout/vList2"/>
    <dgm:cxn modelId="{EFD9296F-8867-4920-82B2-88D4D3E1BBC8}" srcId="{39D3478B-8985-4E2D-90A3-FE349E0CED69}" destId="{493B507C-47AA-4362-B1BC-ED1181D16B02}" srcOrd="2" destOrd="0" parTransId="{2CAC823C-AB1C-4DB0-84F1-4FE9F26A77AD}" sibTransId="{B2399D38-DFF6-4C5E-A76D-CD357B3C5C4F}"/>
    <dgm:cxn modelId="{E60D33B3-41B2-446D-8FC4-C48809C86738}" srcId="{39D3478B-8985-4E2D-90A3-FE349E0CED69}" destId="{A87D43CD-1E7C-446A-80F7-372F2DCDA489}" srcOrd="3" destOrd="0" parTransId="{8DDF7EC4-34AB-4D57-8154-094C54320F09}" sibTransId="{BA440929-F3DD-483D-BB47-756BB00C2F8F}"/>
    <dgm:cxn modelId="{89AD9A0F-26E5-4D82-A289-93168326E04B}" type="presOf" srcId="{EB22E01B-97E6-484A-A64F-20C0A649BBEE}" destId="{082CB6E4-CB3A-43A1-9460-E1FB14F9370C}" srcOrd="0" destOrd="2" presId="urn:microsoft.com/office/officeart/2005/8/layout/vList2"/>
    <dgm:cxn modelId="{97CE1B68-9D84-4518-83C3-84F1B96BC136}" srcId="{39D3478B-8985-4E2D-90A3-FE349E0CED69}" destId="{EE931842-EB46-4B88-8614-EEC9876448DF}" srcOrd="0" destOrd="0" parTransId="{F85B03EE-8BD3-446B-AEDB-E2F1F2D4C33A}" sibTransId="{A33D537F-8FE4-4755-81FA-0D07E04E8C4A}"/>
    <dgm:cxn modelId="{954FE59D-6673-4E6B-BF7A-85C31CDAD4AC}" type="presOf" srcId="{753B016B-2F46-4FEE-A648-06E1063E7CFF}" destId="{CC38C0CB-EAFD-41DE-8EF2-64D52079307B}" srcOrd="0" destOrd="2" presId="urn:microsoft.com/office/officeart/2005/8/layout/vList2"/>
    <dgm:cxn modelId="{82AEC913-43A7-4FFA-9CBC-AD6ECF6B5A61}" srcId="{CD4C53D5-61F4-4DA7-985B-48A470E63FA8}" destId="{EB22E01B-97E6-484A-A64F-20C0A649BBEE}" srcOrd="2" destOrd="0" parTransId="{48F2A7E9-6BFB-431E-ABEA-DD69A9528509}" sibTransId="{2D74EA2A-D3B8-4CCE-90DD-665236AF106A}"/>
    <dgm:cxn modelId="{8BF2E5D9-927D-4995-8074-D2AD30B23981}" srcId="{E8598C43-17AE-4EA8-94BC-AA66069C42D5}" destId="{753B016B-2F46-4FEE-A648-06E1063E7CFF}" srcOrd="2" destOrd="0" parTransId="{F9DF7579-4A88-49E5-AB58-C57975692BF3}" sibTransId="{8BB932F0-975F-4831-A8FD-DB5BC9694287}"/>
    <dgm:cxn modelId="{B1DE71BA-971B-417E-B2D5-46565C7548B0}" srcId="{CD4C53D5-61F4-4DA7-985B-48A470E63FA8}" destId="{AC8D345C-2AAC-44F1-BEA0-00558E2598AC}" srcOrd="0" destOrd="0" parTransId="{860DC1DC-81A2-45D2-828C-10B50FEA1170}" sibTransId="{95AC4C5E-424D-4C4F-9889-332035F809D3}"/>
    <dgm:cxn modelId="{C65AA212-2BBD-4ECD-8368-0788A5385EFB}" type="presOf" srcId="{AC8D345C-2AAC-44F1-BEA0-00558E2598AC}" destId="{082CB6E4-CB3A-43A1-9460-E1FB14F9370C}" srcOrd="0" destOrd="0" presId="urn:microsoft.com/office/officeart/2005/8/layout/vList2"/>
    <dgm:cxn modelId="{E3B25F4B-3FE6-4F9B-B209-A5E781583F60}" type="presOf" srcId="{D90AFE33-0CC6-45EF-BA73-83ED6494C672}" destId="{082CB6E4-CB3A-43A1-9460-E1FB14F9370C}" srcOrd="0" destOrd="1" presId="urn:microsoft.com/office/officeart/2005/8/layout/vList2"/>
    <dgm:cxn modelId="{56188798-4E90-4C4A-A997-485F68FFFC77}" type="presOf" srcId="{493B507C-47AA-4362-B1BC-ED1181D16B02}" destId="{F9BEE48F-7667-4824-A912-172DD6F48D9A}" srcOrd="0" destOrd="2" presId="urn:microsoft.com/office/officeart/2005/8/layout/vList2"/>
    <dgm:cxn modelId="{D11EBDF3-0115-4BDD-A3F1-1EBB585B6305}" srcId="{D15C446B-9240-4EF5-98FA-D105A4AAD2FA}" destId="{E8598C43-17AE-4EA8-94BC-AA66069C42D5}" srcOrd="2" destOrd="0" parTransId="{3F5B9462-4970-4835-9ECF-E145CD5D623F}" sibTransId="{BDA149D5-BFAB-42A4-BCE6-2791ED7C7EF0}"/>
    <dgm:cxn modelId="{E86A3E18-24DE-4C49-A79B-A7E5616E3C75}" type="presOf" srcId="{A84B0623-6F90-43EB-B8FA-5D9CF9F5B5F3}" destId="{F9BEE48F-7667-4824-A912-172DD6F48D9A}" srcOrd="0" destOrd="1" presId="urn:microsoft.com/office/officeart/2005/8/layout/vList2"/>
    <dgm:cxn modelId="{495513DE-0A1F-480C-9007-3D87CF729DDC}" type="presOf" srcId="{E8598C43-17AE-4EA8-94BC-AA66069C42D5}" destId="{14DD3A31-1B5A-4A3E-9C29-B28D426B6EFA}" srcOrd="0" destOrd="0" presId="urn:microsoft.com/office/officeart/2005/8/layout/vList2"/>
    <dgm:cxn modelId="{53A5837E-1811-418D-B8A2-56D490F6EC20}" srcId="{39D3478B-8985-4E2D-90A3-FE349E0CED69}" destId="{A84B0623-6F90-43EB-B8FA-5D9CF9F5B5F3}" srcOrd="1" destOrd="0" parTransId="{E28B7A7B-7641-4C0A-A750-D1203DA9179A}" sibTransId="{35B47A27-B219-41DE-BBE6-483E40A22093}"/>
    <dgm:cxn modelId="{DC8F50C2-B36C-404A-BB98-B02E3044B536}" type="presOf" srcId="{CD4C53D5-61F4-4DA7-985B-48A470E63FA8}" destId="{F89833D0-4376-4ADB-A5C1-62DDD73B6BD2}" srcOrd="0" destOrd="0" presId="urn:microsoft.com/office/officeart/2005/8/layout/vList2"/>
    <dgm:cxn modelId="{7E6BCDC5-EF12-437A-AE00-405DB2BECC19}" srcId="{E8598C43-17AE-4EA8-94BC-AA66069C42D5}" destId="{2CA7C1D0-22A1-4910-83B7-90D10EA72187}" srcOrd="1" destOrd="0" parTransId="{B0E985A6-E22E-455F-9D3C-908481BB5CB4}" sibTransId="{4E01AA89-E205-4C70-B93A-2A90BB50571B}"/>
    <dgm:cxn modelId="{3C7492F6-32AA-422E-A078-65C65FBC404A}" srcId="{D15C446B-9240-4EF5-98FA-D105A4AAD2FA}" destId="{CD4C53D5-61F4-4DA7-985B-48A470E63FA8}" srcOrd="1" destOrd="0" parTransId="{D779B5DB-2B38-4E4A-B33B-2A0494FEEA3F}" sibTransId="{51F03640-9C17-4846-BB8D-D9F8E7D60BD9}"/>
    <dgm:cxn modelId="{E7CEEFD1-28DE-4201-85F2-504973C99DBF}" type="presOf" srcId="{39D3478B-8985-4E2D-90A3-FE349E0CED69}" destId="{B6723F72-9CD7-41BC-A666-64A8EEF55F71}" srcOrd="0" destOrd="0" presId="urn:microsoft.com/office/officeart/2005/8/layout/vList2"/>
    <dgm:cxn modelId="{A8ECA703-3187-41E0-A328-2F6ABCF03F52}" type="presOf" srcId="{A87D43CD-1E7C-446A-80F7-372F2DCDA489}" destId="{F9BEE48F-7667-4824-A912-172DD6F48D9A}" srcOrd="0" destOrd="3" presId="urn:microsoft.com/office/officeart/2005/8/layout/vList2"/>
    <dgm:cxn modelId="{C211F998-8ED0-4923-A21F-F7A33FF4CF2F}" type="presParOf" srcId="{E9AE8669-F213-4527-8AAE-6431604EF13A}" destId="{B6723F72-9CD7-41BC-A666-64A8EEF55F71}" srcOrd="0" destOrd="0" presId="urn:microsoft.com/office/officeart/2005/8/layout/vList2"/>
    <dgm:cxn modelId="{2742BF2D-0C84-40A0-A3BD-FBA200E149D3}" type="presParOf" srcId="{E9AE8669-F213-4527-8AAE-6431604EF13A}" destId="{F9BEE48F-7667-4824-A912-172DD6F48D9A}" srcOrd="1" destOrd="0" presId="urn:microsoft.com/office/officeart/2005/8/layout/vList2"/>
    <dgm:cxn modelId="{7B4BF4D8-0CF6-4C76-B52E-C907E986A36F}" type="presParOf" srcId="{E9AE8669-F213-4527-8AAE-6431604EF13A}" destId="{F89833D0-4376-4ADB-A5C1-62DDD73B6BD2}" srcOrd="2" destOrd="0" presId="urn:microsoft.com/office/officeart/2005/8/layout/vList2"/>
    <dgm:cxn modelId="{F1B431F8-625C-4049-A386-E1F02C7F89BA}" type="presParOf" srcId="{E9AE8669-F213-4527-8AAE-6431604EF13A}" destId="{082CB6E4-CB3A-43A1-9460-E1FB14F9370C}" srcOrd="3" destOrd="0" presId="urn:microsoft.com/office/officeart/2005/8/layout/vList2"/>
    <dgm:cxn modelId="{E8F32552-3F40-4322-AAB8-058D72A27DB6}" type="presParOf" srcId="{E9AE8669-F213-4527-8AAE-6431604EF13A}" destId="{14DD3A31-1B5A-4A3E-9C29-B28D426B6EFA}" srcOrd="4" destOrd="0" presId="urn:microsoft.com/office/officeart/2005/8/layout/vList2"/>
    <dgm:cxn modelId="{A72836ED-20DA-4FE8-9330-78AACB1CFC94}" type="presParOf" srcId="{E9AE8669-F213-4527-8AAE-6431604EF13A}" destId="{CC38C0CB-EAFD-41DE-8EF2-64D52079307B}"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9CA3B-8B28-466F-B7C9-683219359A3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22F00765-A37E-4773-9082-59B179207B18}">
      <dgm:prSet custT="1"/>
      <dgm:spPr/>
      <dgm:t>
        <a:bodyPr/>
        <a:lstStyle/>
        <a:p>
          <a:pPr rtl="0"/>
          <a:r>
            <a:rPr lang="en-GB" sz="1800" dirty="0" smtClean="0"/>
            <a:t>HbbTV is being used in many countries around the world. </a:t>
          </a:r>
          <a:endParaRPr lang="en-GB" sz="1800" dirty="0"/>
        </a:p>
      </dgm:t>
    </dgm:pt>
    <dgm:pt modelId="{EE34FBC6-6BCA-4C83-B197-E79C09AC306C}" type="parTrans" cxnId="{E5E2CE54-2EE1-44F3-AEE0-E81ACEB6AE1C}">
      <dgm:prSet/>
      <dgm:spPr/>
      <dgm:t>
        <a:bodyPr/>
        <a:lstStyle/>
        <a:p>
          <a:endParaRPr lang="en-GB"/>
        </a:p>
      </dgm:t>
    </dgm:pt>
    <dgm:pt modelId="{1BA91811-6853-409A-B4A3-43D564F6B86F}" type="sibTrans" cxnId="{E5E2CE54-2EE1-44F3-AEE0-E81ACEB6AE1C}">
      <dgm:prSet/>
      <dgm:spPr/>
      <dgm:t>
        <a:bodyPr/>
        <a:lstStyle/>
        <a:p>
          <a:endParaRPr lang="en-GB"/>
        </a:p>
      </dgm:t>
    </dgm:pt>
    <dgm:pt modelId="{F53F0D1D-41EF-44FB-BA85-6D5102176C00}">
      <dgm:prSet custT="1"/>
      <dgm:spPr/>
      <dgm:t>
        <a:bodyPr/>
        <a:lstStyle/>
        <a:p>
          <a:pPr rtl="0"/>
          <a:r>
            <a:rPr lang="en-GB" sz="1800" dirty="0" smtClean="0"/>
            <a:t>HbbTV builds upon W3C Recommendations. It is important for broadcasters and manufacturers to allow HbbTV to be more closely aligned with W3C.</a:t>
          </a:r>
          <a:endParaRPr lang="en-GB" sz="1800" dirty="0"/>
        </a:p>
      </dgm:t>
    </dgm:pt>
    <dgm:pt modelId="{0186FFC9-C8AD-4456-8F51-B4A107451C06}" type="parTrans" cxnId="{3D965AFE-75DB-44A9-9789-B28D871EACCE}">
      <dgm:prSet/>
      <dgm:spPr/>
      <dgm:t>
        <a:bodyPr/>
        <a:lstStyle/>
        <a:p>
          <a:endParaRPr lang="en-GB"/>
        </a:p>
      </dgm:t>
    </dgm:pt>
    <dgm:pt modelId="{06C970F7-0536-4D57-8840-127E5AFD4725}" type="sibTrans" cxnId="{3D965AFE-75DB-44A9-9789-B28D871EACCE}">
      <dgm:prSet/>
      <dgm:spPr/>
      <dgm:t>
        <a:bodyPr/>
        <a:lstStyle/>
        <a:p>
          <a:endParaRPr lang="en-GB"/>
        </a:p>
      </dgm:t>
    </dgm:pt>
    <dgm:pt modelId="{24A3B63B-5958-4878-A86C-AF86C7B66EBB}">
      <dgm:prSet custT="1"/>
      <dgm:spPr/>
      <dgm:t>
        <a:bodyPr/>
        <a:lstStyle/>
        <a:p>
          <a:pPr rtl="0"/>
          <a:r>
            <a:rPr lang="en-GB" sz="1800" dirty="0" smtClean="0"/>
            <a:t>All specifications must meet the questions:</a:t>
          </a:r>
          <a:endParaRPr lang="en-GB" sz="1800" dirty="0"/>
        </a:p>
      </dgm:t>
    </dgm:pt>
    <dgm:pt modelId="{68D68FD6-90DA-4F87-BE68-6AE663181994}" type="parTrans" cxnId="{DB49C3F6-2C42-47AD-AE51-8AB6C4621032}">
      <dgm:prSet/>
      <dgm:spPr/>
      <dgm:t>
        <a:bodyPr/>
        <a:lstStyle/>
        <a:p>
          <a:endParaRPr lang="en-GB"/>
        </a:p>
      </dgm:t>
    </dgm:pt>
    <dgm:pt modelId="{3D13A86D-FFC4-4634-BAFD-228E26075990}" type="sibTrans" cxnId="{DB49C3F6-2C42-47AD-AE51-8AB6C4621032}">
      <dgm:prSet/>
      <dgm:spPr/>
      <dgm:t>
        <a:bodyPr/>
        <a:lstStyle/>
        <a:p>
          <a:endParaRPr lang="en-GB"/>
        </a:p>
      </dgm:t>
    </dgm:pt>
    <dgm:pt modelId="{5127685D-215E-4667-9294-16DB5741DCC9}">
      <dgm:prSet custT="1">
        <dgm:style>
          <a:lnRef idx="1">
            <a:schemeClr val="accent1"/>
          </a:lnRef>
          <a:fillRef idx="2">
            <a:schemeClr val="accent1"/>
          </a:fillRef>
          <a:effectRef idx="1">
            <a:schemeClr val="accent1"/>
          </a:effectRef>
          <a:fontRef idx="minor">
            <a:schemeClr val="dk1"/>
          </a:fontRef>
        </dgm:style>
      </dgm:prSet>
      <dgm:spPr>
        <a:ln>
          <a:noFill/>
        </a:ln>
      </dgm:spPr>
      <dgm:t>
        <a:bodyPr/>
        <a:lstStyle/>
        <a:p>
          <a:pPr rtl="0"/>
          <a:r>
            <a:rPr lang="en-US" sz="1600" dirty="0" smtClean="0"/>
            <a:t>Is it written in a testable manner?</a:t>
          </a:r>
          <a:endParaRPr lang="en-GB" sz="1600" dirty="0"/>
        </a:p>
      </dgm:t>
    </dgm:pt>
    <dgm:pt modelId="{AF69452A-4FCE-421D-9969-6FAA70CA8E6A}" type="parTrans" cxnId="{0A930216-93FB-44FF-87DC-A08F5095734B}">
      <dgm:prSet/>
      <dgm:spPr/>
      <dgm:t>
        <a:bodyPr/>
        <a:lstStyle/>
        <a:p>
          <a:endParaRPr lang="en-GB"/>
        </a:p>
      </dgm:t>
    </dgm:pt>
    <dgm:pt modelId="{8154094B-E811-441A-A7A1-96B0A01C5F7C}" type="sibTrans" cxnId="{0A930216-93FB-44FF-87DC-A08F5095734B}">
      <dgm:prSet/>
      <dgm:spPr/>
      <dgm:t>
        <a:bodyPr/>
        <a:lstStyle/>
        <a:p>
          <a:endParaRPr lang="en-GB"/>
        </a:p>
      </dgm:t>
    </dgm:pt>
    <dgm:pt modelId="{BFA920E8-DBF1-4CC2-9C4A-9057D621ABC1}">
      <dgm:prSet custT="1">
        <dgm:style>
          <a:lnRef idx="1">
            <a:schemeClr val="accent1"/>
          </a:lnRef>
          <a:fillRef idx="2">
            <a:schemeClr val="accent1"/>
          </a:fillRef>
          <a:effectRef idx="1">
            <a:schemeClr val="accent1"/>
          </a:effectRef>
          <a:fontRef idx="minor">
            <a:schemeClr val="dk1"/>
          </a:fontRef>
        </dgm:style>
      </dgm:prSet>
      <dgm:spPr>
        <a:ln>
          <a:noFill/>
        </a:ln>
      </dgm:spPr>
      <dgm:t>
        <a:bodyPr/>
        <a:lstStyle/>
        <a:p>
          <a:pPr rtl="0"/>
          <a:r>
            <a:rPr lang="en-US" sz="1600" dirty="0" smtClean="0"/>
            <a:t>Will it be (fully) implemented?</a:t>
          </a:r>
          <a:endParaRPr lang="en-GB" sz="1600" dirty="0"/>
        </a:p>
      </dgm:t>
    </dgm:pt>
    <dgm:pt modelId="{77F30EED-9A58-4FE2-A08E-E6BC39C2C871}" type="parTrans" cxnId="{BFE4DD08-B369-4A6E-A5D7-C82F878ABFAB}">
      <dgm:prSet/>
      <dgm:spPr/>
      <dgm:t>
        <a:bodyPr/>
        <a:lstStyle/>
        <a:p>
          <a:endParaRPr lang="en-GB"/>
        </a:p>
      </dgm:t>
    </dgm:pt>
    <dgm:pt modelId="{3C3461A7-8EBD-4664-A5F3-D5E0B0C7627D}" type="sibTrans" cxnId="{BFE4DD08-B369-4A6E-A5D7-C82F878ABFAB}">
      <dgm:prSet/>
      <dgm:spPr/>
      <dgm:t>
        <a:bodyPr/>
        <a:lstStyle/>
        <a:p>
          <a:endParaRPr lang="en-GB"/>
        </a:p>
      </dgm:t>
    </dgm:pt>
    <dgm:pt modelId="{45476C1D-7604-4FA2-90FB-E745DFC00DD0}">
      <dgm:prSet custT="1">
        <dgm:style>
          <a:lnRef idx="1">
            <a:schemeClr val="accent1"/>
          </a:lnRef>
          <a:fillRef idx="2">
            <a:schemeClr val="accent1"/>
          </a:fillRef>
          <a:effectRef idx="1">
            <a:schemeClr val="accent1"/>
          </a:effectRef>
          <a:fontRef idx="minor">
            <a:schemeClr val="dk1"/>
          </a:fontRef>
        </dgm:style>
      </dgm:prSet>
      <dgm:spPr>
        <a:ln>
          <a:noFill/>
        </a:ln>
      </dgm:spPr>
      <dgm:t>
        <a:bodyPr/>
        <a:lstStyle/>
        <a:p>
          <a:pPr rtl="0"/>
          <a:r>
            <a:rPr lang="en-US" sz="1600" dirty="0" smtClean="0"/>
            <a:t>How will tests be provided for it?</a:t>
          </a:r>
          <a:endParaRPr lang="en-GB" sz="1600" dirty="0"/>
        </a:p>
      </dgm:t>
    </dgm:pt>
    <dgm:pt modelId="{0238B6DF-9BE2-45D2-A6AC-28BF98C9B13F}" type="parTrans" cxnId="{03A4808E-C426-4A1B-8A6F-10954B44B9F2}">
      <dgm:prSet/>
      <dgm:spPr/>
      <dgm:t>
        <a:bodyPr/>
        <a:lstStyle/>
        <a:p>
          <a:endParaRPr lang="en-GB"/>
        </a:p>
      </dgm:t>
    </dgm:pt>
    <dgm:pt modelId="{A7B8E237-D639-4AF7-8412-498B88BEE91E}" type="sibTrans" cxnId="{03A4808E-C426-4A1B-8A6F-10954B44B9F2}">
      <dgm:prSet/>
      <dgm:spPr/>
      <dgm:t>
        <a:bodyPr/>
        <a:lstStyle/>
        <a:p>
          <a:endParaRPr lang="en-GB"/>
        </a:p>
      </dgm:t>
    </dgm:pt>
    <dgm:pt modelId="{99BA7239-B39B-48EF-BE65-8784699AC764}">
      <dgm:prSet custT="1">
        <dgm:style>
          <a:lnRef idx="1">
            <a:schemeClr val="accent3"/>
          </a:lnRef>
          <a:fillRef idx="2">
            <a:schemeClr val="accent3"/>
          </a:fillRef>
          <a:effectRef idx="1">
            <a:schemeClr val="accent3"/>
          </a:effectRef>
          <a:fontRef idx="minor">
            <a:schemeClr val="dk1"/>
          </a:fontRef>
        </dgm:style>
      </dgm:prSet>
      <dgm:spPr>
        <a:ln>
          <a:noFill/>
        </a:ln>
      </dgm:spPr>
      <dgm:t>
        <a:bodyPr/>
        <a:lstStyle/>
        <a:p>
          <a:pPr rtl="0"/>
          <a:r>
            <a:rPr lang="en-GB" sz="1600" dirty="0" smtClean="0"/>
            <a:t>The number of applications is growing. </a:t>
          </a:r>
          <a:endParaRPr lang="en-GB" sz="1600" dirty="0"/>
        </a:p>
      </dgm:t>
    </dgm:pt>
    <dgm:pt modelId="{D7C88645-6B7E-487C-9F21-54D6F33D4940}" type="parTrans" cxnId="{26336E8E-1AB0-435F-B1A0-1245DC10F26F}">
      <dgm:prSet/>
      <dgm:spPr/>
      <dgm:t>
        <a:bodyPr/>
        <a:lstStyle/>
        <a:p>
          <a:endParaRPr lang="en-GB"/>
        </a:p>
      </dgm:t>
    </dgm:pt>
    <dgm:pt modelId="{ADB1BC3A-E3CC-4B22-8600-8B42F3E52343}" type="sibTrans" cxnId="{26336E8E-1AB0-435F-B1A0-1245DC10F26F}">
      <dgm:prSet/>
      <dgm:spPr/>
      <dgm:t>
        <a:bodyPr/>
        <a:lstStyle/>
        <a:p>
          <a:endParaRPr lang="en-GB"/>
        </a:p>
      </dgm:t>
    </dgm:pt>
    <dgm:pt modelId="{1E9C017E-4EEF-4E01-97DB-9CB3FA68B9EC}">
      <dgm:prSet custT="1">
        <dgm:style>
          <a:lnRef idx="1">
            <a:schemeClr val="accent3"/>
          </a:lnRef>
          <a:fillRef idx="2">
            <a:schemeClr val="accent3"/>
          </a:fillRef>
          <a:effectRef idx="1">
            <a:schemeClr val="accent3"/>
          </a:effectRef>
          <a:fontRef idx="minor">
            <a:schemeClr val="dk1"/>
          </a:fontRef>
        </dgm:style>
      </dgm:prSet>
      <dgm:spPr>
        <a:ln>
          <a:noFill/>
        </a:ln>
      </dgm:spPr>
      <dgm:t>
        <a:bodyPr/>
        <a:lstStyle/>
        <a:p>
          <a:pPr rtl="0"/>
          <a:r>
            <a:rPr lang="en-GB" sz="1600" dirty="0" smtClean="0"/>
            <a:t>The number of devices supporting HbbTV is growing.</a:t>
          </a:r>
          <a:endParaRPr lang="en-GB" sz="1600" dirty="0"/>
        </a:p>
      </dgm:t>
    </dgm:pt>
    <dgm:pt modelId="{6ADAEFDC-C149-4E1E-86D1-9FF6A0890893}" type="parTrans" cxnId="{C7B671B6-2973-4AFD-B79D-ECD09EB3D41A}">
      <dgm:prSet/>
      <dgm:spPr/>
      <dgm:t>
        <a:bodyPr/>
        <a:lstStyle/>
        <a:p>
          <a:endParaRPr lang="en-GB"/>
        </a:p>
      </dgm:t>
    </dgm:pt>
    <dgm:pt modelId="{7CF96730-32E4-47AB-9DE3-1F5B82B95421}" type="sibTrans" cxnId="{C7B671B6-2973-4AFD-B79D-ECD09EB3D41A}">
      <dgm:prSet/>
      <dgm:spPr/>
      <dgm:t>
        <a:bodyPr/>
        <a:lstStyle/>
        <a:p>
          <a:endParaRPr lang="en-GB"/>
        </a:p>
      </dgm:t>
    </dgm:pt>
    <dgm:pt modelId="{1D306986-1441-40D6-AA84-EC836DB1BBA4}">
      <dgm:prSet custT="1"/>
      <dgm:spPr/>
      <dgm:t>
        <a:bodyPr/>
        <a:lstStyle/>
        <a:p>
          <a:pPr rtl="0"/>
          <a:r>
            <a:rPr lang="en-US" sz="1800" dirty="0" smtClean="0"/>
            <a:t>Better specifications </a:t>
          </a:r>
          <a:r>
            <a:rPr lang="en-US" sz="1800" dirty="0" smtClean="0">
              <a:sym typeface="Wingdings"/>
            </a:rPr>
            <a:t></a:t>
          </a:r>
          <a:r>
            <a:rPr lang="en-US" sz="1800" dirty="0" smtClean="0"/>
            <a:t> Better tests </a:t>
          </a:r>
          <a:r>
            <a:rPr lang="en-US" sz="1800" dirty="0" smtClean="0">
              <a:sym typeface="Wingdings"/>
            </a:rPr>
            <a:t></a:t>
          </a:r>
          <a:r>
            <a:rPr lang="en-US" sz="1800" dirty="0" smtClean="0"/>
            <a:t> Better compatibility </a:t>
          </a:r>
          <a:r>
            <a:rPr lang="en-US" sz="1800" dirty="0" smtClean="0">
              <a:sym typeface="Wingdings" pitchFamily="2" charset="2"/>
            </a:rPr>
            <a:t> Better user experience</a:t>
          </a:r>
          <a:r>
            <a:rPr lang="en-US" sz="1800" dirty="0" smtClean="0"/>
            <a:t>.</a:t>
          </a:r>
          <a:endParaRPr lang="en-GB" sz="1800" dirty="0"/>
        </a:p>
      </dgm:t>
    </dgm:pt>
    <dgm:pt modelId="{903A52A9-829E-4507-95C6-CE8D3DE76E3B}" type="parTrans" cxnId="{588FFD39-381B-427F-BB18-FE35B2CE062C}">
      <dgm:prSet/>
      <dgm:spPr/>
      <dgm:t>
        <a:bodyPr/>
        <a:lstStyle/>
        <a:p>
          <a:endParaRPr lang="en-GB"/>
        </a:p>
      </dgm:t>
    </dgm:pt>
    <dgm:pt modelId="{0AD9B5AF-1EFD-43B4-9598-3BA144A9A81C}" type="sibTrans" cxnId="{588FFD39-381B-427F-BB18-FE35B2CE062C}">
      <dgm:prSet/>
      <dgm:spPr/>
      <dgm:t>
        <a:bodyPr/>
        <a:lstStyle/>
        <a:p>
          <a:endParaRPr lang="en-GB"/>
        </a:p>
      </dgm:t>
    </dgm:pt>
    <dgm:pt modelId="{E1DD98E3-A80F-45C2-BFCC-31CB563F3739}">
      <dgm:prSet custT="1"/>
      <dgm:spPr/>
      <dgm:t>
        <a:bodyPr/>
        <a:lstStyle/>
        <a:p>
          <a:pPr rtl="0"/>
          <a:r>
            <a:rPr lang="en-GB" sz="1800" dirty="0" smtClean="0"/>
            <a:t>Sharing of tests and test approaches between W3C and HbbTV will be mutually </a:t>
          </a:r>
          <a:r>
            <a:rPr lang="en-GB" sz="1800" dirty="0" smtClean="0"/>
            <a:t>beneficial.</a:t>
          </a:r>
          <a:endParaRPr lang="en-GB" sz="1800" dirty="0"/>
        </a:p>
      </dgm:t>
    </dgm:pt>
    <dgm:pt modelId="{9AC70BBE-3B69-403A-A8F7-FEE2A83E45C6}" type="parTrans" cxnId="{A770BD3A-E5D3-4EE7-919C-4A94D616D108}">
      <dgm:prSet/>
      <dgm:spPr/>
      <dgm:t>
        <a:bodyPr/>
        <a:lstStyle/>
        <a:p>
          <a:endParaRPr lang="en-GB"/>
        </a:p>
      </dgm:t>
    </dgm:pt>
    <dgm:pt modelId="{939243AB-4DEE-4446-80D4-2EFECE4C7D4C}" type="sibTrans" cxnId="{A770BD3A-E5D3-4EE7-919C-4A94D616D108}">
      <dgm:prSet/>
      <dgm:spPr/>
      <dgm:t>
        <a:bodyPr/>
        <a:lstStyle/>
        <a:p>
          <a:endParaRPr lang="en-GB"/>
        </a:p>
      </dgm:t>
    </dgm:pt>
    <dgm:pt modelId="{D097CD9F-CDFF-407B-8ADD-79BB352582EE}">
      <dgm:prSet custT="1">
        <dgm:style>
          <a:lnRef idx="1">
            <a:schemeClr val="accent1"/>
          </a:lnRef>
          <a:fillRef idx="2">
            <a:schemeClr val="accent1"/>
          </a:fillRef>
          <a:effectRef idx="1">
            <a:schemeClr val="accent1"/>
          </a:effectRef>
          <a:fontRef idx="minor">
            <a:schemeClr val="dk1"/>
          </a:fontRef>
        </dgm:style>
      </dgm:prSet>
      <dgm:spPr>
        <a:gradFill rotWithShape="0">
          <a:gsLst>
            <a:gs pos="0">
              <a:schemeClr val="accent1">
                <a:lumMod val="60000"/>
                <a:lumOff val="40000"/>
              </a:schemeClr>
            </a:gs>
            <a:gs pos="35000">
              <a:schemeClr val="accent1">
                <a:tint val="37000"/>
                <a:satMod val="300000"/>
              </a:schemeClr>
            </a:gs>
            <a:gs pos="100000">
              <a:schemeClr val="accent1">
                <a:tint val="15000"/>
                <a:satMod val="350000"/>
              </a:schemeClr>
            </a:gs>
          </a:gsLst>
        </a:gradFill>
        <a:ln>
          <a:noFill/>
        </a:ln>
      </dgm:spPr>
      <dgm:t>
        <a:bodyPr/>
        <a:lstStyle/>
        <a:p>
          <a:pPr rtl="0"/>
          <a:r>
            <a:rPr lang="en-GB" sz="1600" dirty="0" smtClean="0"/>
            <a:t>When designing test approaches for CE devices it's important to understand use of device certification and software updates in the product lifecycle and how different it is from the traditional browser testing world.</a:t>
          </a:r>
          <a:endParaRPr lang="en-GB" sz="1600" dirty="0"/>
        </a:p>
      </dgm:t>
    </dgm:pt>
    <dgm:pt modelId="{BEB7A44C-4E4B-41CF-928C-5020ADDB0161}" type="parTrans" cxnId="{709FDC6A-13DD-4F18-BB22-53D67CAED883}">
      <dgm:prSet/>
      <dgm:spPr/>
      <dgm:t>
        <a:bodyPr/>
        <a:lstStyle/>
        <a:p>
          <a:endParaRPr lang="en-GB"/>
        </a:p>
      </dgm:t>
    </dgm:pt>
    <dgm:pt modelId="{ADCF2446-1177-4DAF-A2DC-1992023D65FE}" type="sibTrans" cxnId="{709FDC6A-13DD-4F18-BB22-53D67CAED883}">
      <dgm:prSet/>
      <dgm:spPr/>
      <dgm:t>
        <a:bodyPr/>
        <a:lstStyle/>
        <a:p>
          <a:endParaRPr lang="en-GB"/>
        </a:p>
      </dgm:t>
    </dgm:pt>
    <dgm:pt modelId="{3285700D-F1E3-47F1-80BB-2B87D78A8C04}">
      <dgm:prSet custT="1">
        <dgm:style>
          <a:lnRef idx="1">
            <a:schemeClr val="accent3"/>
          </a:lnRef>
          <a:fillRef idx="2">
            <a:schemeClr val="accent3"/>
          </a:fillRef>
          <a:effectRef idx="1">
            <a:schemeClr val="accent3"/>
          </a:effectRef>
          <a:fontRef idx="minor">
            <a:schemeClr val="dk1"/>
          </a:fontRef>
        </dgm:style>
      </dgm:prSet>
      <dgm:spPr>
        <a:ln>
          <a:noFill/>
        </a:ln>
      </dgm:spPr>
      <dgm:t>
        <a:bodyPr/>
        <a:lstStyle/>
        <a:p>
          <a:pPr rtl="0"/>
          <a:r>
            <a:rPr lang="en-GB" sz="1600" dirty="0" smtClean="0"/>
            <a:t>Broadcasters want compatibility between web apps and broadcast apps.</a:t>
          </a:r>
          <a:endParaRPr lang="en-GB" sz="1600" dirty="0"/>
        </a:p>
      </dgm:t>
    </dgm:pt>
    <dgm:pt modelId="{F77C6A8D-EFD6-42BD-8139-5444F160E92B}" type="parTrans" cxnId="{A887D400-89A0-4523-943C-5EBBA87773F2}">
      <dgm:prSet/>
      <dgm:spPr/>
    </dgm:pt>
    <dgm:pt modelId="{7EB167ED-2CCE-4C71-8B0B-61E6B6CCCB0C}" type="sibTrans" cxnId="{A887D400-89A0-4523-943C-5EBBA87773F2}">
      <dgm:prSet/>
      <dgm:spPr/>
    </dgm:pt>
    <dgm:pt modelId="{88918B33-9441-4FA1-B3CD-E75C80F8FCF5}" type="pres">
      <dgm:prSet presAssocID="{EB79CA3B-8B28-466F-B7C9-683219359A3C}" presName="linear" presStyleCnt="0">
        <dgm:presLayoutVars>
          <dgm:animLvl val="lvl"/>
          <dgm:resizeHandles val="exact"/>
        </dgm:presLayoutVars>
      </dgm:prSet>
      <dgm:spPr/>
      <dgm:t>
        <a:bodyPr/>
        <a:lstStyle/>
        <a:p>
          <a:endParaRPr lang="en-GB"/>
        </a:p>
      </dgm:t>
    </dgm:pt>
    <dgm:pt modelId="{19B93472-8D44-4A45-94DD-D544E4F3383E}" type="pres">
      <dgm:prSet presAssocID="{22F00765-A37E-4773-9082-59B179207B18}" presName="parentText" presStyleLbl="node1" presStyleIdx="0" presStyleCnt="5" custScaleY="61330">
        <dgm:presLayoutVars>
          <dgm:chMax val="0"/>
          <dgm:bulletEnabled val="1"/>
        </dgm:presLayoutVars>
      </dgm:prSet>
      <dgm:spPr/>
      <dgm:t>
        <a:bodyPr/>
        <a:lstStyle/>
        <a:p>
          <a:endParaRPr lang="en-GB"/>
        </a:p>
      </dgm:t>
    </dgm:pt>
    <dgm:pt modelId="{63F53B91-57B2-43B2-B00C-7924CDF5E245}" type="pres">
      <dgm:prSet presAssocID="{22F00765-A37E-4773-9082-59B179207B18}" presName="childText" presStyleLbl="revTx" presStyleIdx="0" presStyleCnt="3">
        <dgm:presLayoutVars>
          <dgm:bulletEnabled val="1"/>
        </dgm:presLayoutVars>
      </dgm:prSet>
      <dgm:spPr/>
      <dgm:t>
        <a:bodyPr/>
        <a:lstStyle/>
        <a:p>
          <a:endParaRPr lang="en-GB"/>
        </a:p>
      </dgm:t>
    </dgm:pt>
    <dgm:pt modelId="{A99FD761-82D4-4327-AA7C-D725B69583C0}" type="pres">
      <dgm:prSet presAssocID="{F53F0D1D-41EF-44FB-BA85-6D5102176C00}" presName="parentText" presStyleLbl="node1" presStyleIdx="1" presStyleCnt="5">
        <dgm:presLayoutVars>
          <dgm:chMax val="0"/>
          <dgm:bulletEnabled val="1"/>
        </dgm:presLayoutVars>
      </dgm:prSet>
      <dgm:spPr/>
      <dgm:t>
        <a:bodyPr/>
        <a:lstStyle/>
        <a:p>
          <a:endParaRPr lang="en-GB"/>
        </a:p>
      </dgm:t>
    </dgm:pt>
    <dgm:pt modelId="{4463BB79-5FC7-425C-B1D4-31DA90C0D7E1}" type="pres">
      <dgm:prSet presAssocID="{06C970F7-0536-4D57-8840-127E5AFD4725}" presName="spacer" presStyleCnt="0"/>
      <dgm:spPr/>
      <dgm:t>
        <a:bodyPr/>
        <a:lstStyle/>
        <a:p>
          <a:endParaRPr lang="en-GB"/>
        </a:p>
      </dgm:t>
    </dgm:pt>
    <dgm:pt modelId="{98F22CF0-EB0F-487B-8E84-F736507A0CB5}" type="pres">
      <dgm:prSet presAssocID="{24A3B63B-5958-4878-A86C-AF86C7B66EBB}" presName="parentText" presStyleLbl="node1" presStyleIdx="2" presStyleCnt="5" custScaleY="55860">
        <dgm:presLayoutVars>
          <dgm:chMax val="0"/>
          <dgm:bulletEnabled val="1"/>
        </dgm:presLayoutVars>
      </dgm:prSet>
      <dgm:spPr/>
      <dgm:t>
        <a:bodyPr/>
        <a:lstStyle/>
        <a:p>
          <a:endParaRPr lang="en-GB"/>
        </a:p>
      </dgm:t>
    </dgm:pt>
    <dgm:pt modelId="{3300DB4A-AB96-4150-9EB9-81B8119E0109}" type="pres">
      <dgm:prSet presAssocID="{24A3B63B-5958-4878-A86C-AF86C7B66EBB}" presName="childText" presStyleLbl="revTx" presStyleIdx="1" presStyleCnt="3">
        <dgm:presLayoutVars>
          <dgm:bulletEnabled val="1"/>
        </dgm:presLayoutVars>
      </dgm:prSet>
      <dgm:spPr/>
      <dgm:t>
        <a:bodyPr/>
        <a:lstStyle/>
        <a:p>
          <a:endParaRPr lang="en-GB"/>
        </a:p>
      </dgm:t>
    </dgm:pt>
    <dgm:pt modelId="{C00B7D37-5E21-4ED4-BA7D-FF7A3C2524AE}" type="pres">
      <dgm:prSet presAssocID="{E1DD98E3-A80F-45C2-BFCC-31CB563F3739}" presName="parentText" presStyleLbl="node1" presStyleIdx="3" presStyleCnt="5" custScaleY="79769">
        <dgm:presLayoutVars>
          <dgm:chMax val="0"/>
          <dgm:bulletEnabled val="1"/>
        </dgm:presLayoutVars>
      </dgm:prSet>
      <dgm:spPr/>
      <dgm:t>
        <a:bodyPr/>
        <a:lstStyle/>
        <a:p>
          <a:endParaRPr lang="en-GB"/>
        </a:p>
      </dgm:t>
    </dgm:pt>
    <dgm:pt modelId="{C44B9933-FE2C-4336-B4E0-6D70A3B188BF}" type="pres">
      <dgm:prSet presAssocID="{E1DD98E3-A80F-45C2-BFCC-31CB563F3739}" presName="childText" presStyleLbl="revTx" presStyleIdx="2" presStyleCnt="3">
        <dgm:presLayoutVars>
          <dgm:bulletEnabled val="1"/>
        </dgm:presLayoutVars>
      </dgm:prSet>
      <dgm:spPr/>
      <dgm:t>
        <a:bodyPr/>
        <a:lstStyle/>
        <a:p>
          <a:endParaRPr lang="en-GB"/>
        </a:p>
      </dgm:t>
    </dgm:pt>
    <dgm:pt modelId="{C5584D7C-00E0-4DDB-90DC-53F99E04F79B}" type="pres">
      <dgm:prSet presAssocID="{1D306986-1441-40D6-AA84-EC836DB1BBA4}" presName="parentText" presStyleLbl="node1" presStyleIdx="4" presStyleCnt="5" custScaleY="65662">
        <dgm:presLayoutVars>
          <dgm:chMax val="0"/>
          <dgm:bulletEnabled val="1"/>
        </dgm:presLayoutVars>
      </dgm:prSet>
      <dgm:spPr/>
      <dgm:t>
        <a:bodyPr/>
        <a:lstStyle/>
        <a:p>
          <a:endParaRPr lang="en-GB"/>
        </a:p>
      </dgm:t>
    </dgm:pt>
  </dgm:ptLst>
  <dgm:cxnLst>
    <dgm:cxn modelId="{4DEBCAB9-6A30-41B9-8A90-55620B6D0715}" type="presOf" srcId="{22F00765-A37E-4773-9082-59B179207B18}" destId="{19B93472-8D44-4A45-94DD-D544E4F3383E}" srcOrd="0" destOrd="0" presId="urn:microsoft.com/office/officeart/2005/8/layout/vList2"/>
    <dgm:cxn modelId="{EC4C2D6A-3489-406E-BA84-456DA8490BC1}" type="presOf" srcId="{1D306986-1441-40D6-AA84-EC836DB1BBA4}" destId="{C5584D7C-00E0-4DDB-90DC-53F99E04F79B}" srcOrd="0" destOrd="0" presId="urn:microsoft.com/office/officeart/2005/8/layout/vList2"/>
    <dgm:cxn modelId="{DB49C3F6-2C42-47AD-AE51-8AB6C4621032}" srcId="{EB79CA3B-8B28-466F-B7C9-683219359A3C}" destId="{24A3B63B-5958-4878-A86C-AF86C7B66EBB}" srcOrd="2" destOrd="0" parTransId="{68D68FD6-90DA-4F87-BE68-6AE663181994}" sibTransId="{3D13A86D-FFC4-4634-BAFD-228E26075990}"/>
    <dgm:cxn modelId="{D7F0EF3F-19B0-4018-BF5A-96ED959BB40B}" type="presOf" srcId="{E1DD98E3-A80F-45C2-BFCC-31CB563F3739}" destId="{C00B7D37-5E21-4ED4-BA7D-FF7A3C2524AE}" srcOrd="0" destOrd="0" presId="urn:microsoft.com/office/officeart/2005/8/layout/vList2"/>
    <dgm:cxn modelId="{EDBE791C-87DE-4797-9650-F8CC83558D08}" type="presOf" srcId="{3285700D-F1E3-47F1-80BB-2B87D78A8C04}" destId="{63F53B91-57B2-43B2-B00C-7924CDF5E245}" srcOrd="0" destOrd="2" presId="urn:microsoft.com/office/officeart/2005/8/layout/vList2"/>
    <dgm:cxn modelId="{4441A4D0-A63D-4906-B107-50ED0999F4A4}" type="presOf" srcId="{1E9C017E-4EEF-4E01-97DB-9CB3FA68B9EC}" destId="{63F53B91-57B2-43B2-B00C-7924CDF5E245}" srcOrd="0" destOrd="1" presId="urn:microsoft.com/office/officeart/2005/8/layout/vList2"/>
    <dgm:cxn modelId="{74C8B6C2-B725-4981-AAB1-A2A7D263A929}" type="presOf" srcId="{F53F0D1D-41EF-44FB-BA85-6D5102176C00}" destId="{A99FD761-82D4-4327-AA7C-D725B69583C0}" srcOrd="0" destOrd="0" presId="urn:microsoft.com/office/officeart/2005/8/layout/vList2"/>
    <dgm:cxn modelId="{B04A6E32-1C7A-42CA-85FA-ACE23547C86E}" type="presOf" srcId="{EB79CA3B-8B28-466F-B7C9-683219359A3C}" destId="{88918B33-9441-4FA1-B3CD-E75C80F8FCF5}" srcOrd="0" destOrd="0" presId="urn:microsoft.com/office/officeart/2005/8/layout/vList2"/>
    <dgm:cxn modelId="{588FFD39-381B-427F-BB18-FE35B2CE062C}" srcId="{EB79CA3B-8B28-466F-B7C9-683219359A3C}" destId="{1D306986-1441-40D6-AA84-EC836DB1BBA4}" srcOrd="4" destOrd="0" parTransId="{903A52A9-829E-4507-95C6-CE8D3DE76E3B}" sibTransId="{0AD9B5AF-1EFD-43B4-9598-3BA144A9A81C}"/>
    <dgm:cxn modelId="{64994FEC-0218-4DA8-A048-B4668271403E}" type="presOf" srcId="{5127685D-215E-4667-9294-16DB5741DCC9}" destId="{3300DB4A-AB96-4150-9EB9-81B8119E0109}" srcOrd="0" destOrd="0" presId="urn:microsoft.com/office/officeart/2005/8/layout/vList2"/>
    <dgm:cxn modelId="{051127DC-F198-4C59-B117-B5EE1DC5EE05}" type="presOf" srcId="{D097CD9F-CDFF-407B-8ADD-79BB352582EE}" destId="{C44B9933-FE2C-4336-B4E0-6D70A3B188BF}" srcOrd="0" destOrd="0" presId="urn:microsoft.com/office/officeart/2005/8/layout/vList2"/>
    <dgm:cxn modelId="{F3DAC70D-E1A2-47AE-A63E-9064C6F99488}" type="presOf" srcId="{99BA7239-B39B-48EF-BE65-8784699AC764}" destId="{63F53B91-57B2-43B2-B00C-7924CDF5E245}" srcOrd="0" destOrd="0" presId="urn:microsoft.com/office/officeart/2005/8/layout/vList2"/>
    <dgm:cxn modelId="{0A930216-93FB-44FF-87DC-A08F5095734B}" srcId="{24A3B63B-5958-4878-A86C-AF86C7B66EBB}" destId="{5127685D-215E-4667-9294-16DB5741DCC9}" srcOrd="0" destOrd="0" parTransId="{AF69452A-4FCE-421D-9969-6FAA70CA8E6A}" sibTransId="{8154094B-E811-441A-A7A1-96B0A01C5F7C}"/>
    <dgm:cxn modelId="{26336E8E-1AB0-435F-B1A0-1245DC10F26F}" srcId="{22F00765-A37E-4773-9082-59B179207B18}" destId="{99BA7239-B39B-48EF-BE65-8784699AC764}" srcOrd="0" destOrd="0" parTransId="{D7C88645-6B7E-487C-9F21-54D6F33D4940}" sibTransId="{ADB1BC3A-E3CC-4B22-8600-8B42F3E52343}"/>
    <dgm:cxn modelId="{A887D400-89A0-4523-943C-5EBBA87773F2}" srcId="{22F00765-A37E-4773-9082-59B179207B18}" destId="{3285700D-F1E3-47F1-80BB-2B87D78A8C04}" srcOrd="2" destOrd="0" parTransId="{F77C6A8D-EFD6-42BD-8139-5444F160E92B}" sibTransId="{7EB167ED-2CCE-4C71-8B0B-61E6B6CCCB0C}"/>
    <dgm:cxn modelId="{C7B671B6-2973-4AFD-B79D-ECD09EB3D41A}" srcId="{22F00765-A37E-4773-9082-59B179207B18}" destId="{1E9C017E-4EEF-4E01-97DB-9CB3FA68B9EC}" srcOrd="1" destOrd="0" parTransId="{6ADAEFDC-C149-4E1E-86D1-9FF6A0890893}" sibTransId="{7CF96730-32E4-47AB-9DE3-1F5B82B95421}"/>
    <dgm:cxn modelId="{677104C5-D644-42CF-B58C-504F7AC6672F}" type="presOf" srcId="{BFA920E8-DBF1-4CC2-9C4A-9057D621ABC1}" destId="{3300DB4A-AB96-4150-9EB9-81B8119E0109}" srcOrd="0" destOrd="1" presId="urn:microsoft.com/office/officeart/2005/8/layout/vList2"/>
    <dgm:cxn modelId="{5D7618C4-B02E-4309-AD71-A9D4113E8A74}" type="presOf" srcId="{24A3B63B-5958-4878-A86C-AF86C7B66EBB}" destId="{98F22CF0-EB0F-487B-8E84-F736507A0CB5}" srcOrd="0" destOrd="0" presId="urn:microsoft.com/office/officeart/2005/8/layout/vList2"/>
    <dgm:cxn modelId="{BFE4DD08-B369-4A6E-A5D7-C82F878ABFAB}" srcId="{24A3B63B-5958-4878-A86C-AF86C7B66EBB}" destId="{BFA920E8-DBF1-4CC2-9C4A-9057D621ABC1}" srcOrd="1" destOrd="0" parTransId="{77F30EED-9A58-4FE2-A08E-E6BC39C2C871}" sibTransId="{3C3461A7-8EBD-4664-A5F3-D5E0B0C7627D}"/>
    <dgm:cxn modelId="{709FDC6A-13DD-4F18-BB22-53D67CAED883}" srcId="{E1DD98E3-A80F-45C2-BFCC-31CB563F3739}" destId="{D097CD9F-CDFF-407B-8ADD-79BB352582EE}" srcOrd="0" destOrd="0" parTransId="{BEB7A44C-4E4B-41CF-928C-5020ADDB0161}" sibTransId="{ADCF2446-1177-4DAF-A2DC-1992023D65FE}"/>
    <dgm:cxn modelId="{3D965AFE-75DB-44A9-9789-B28D871EACCE}" srcId="{EB79CA3B-8B28-466F-B7C9-683219359A3C}" destId="{F53F0D1D-41EF-44FB-BA85-6D5102176C00}" srcOrd="1" destOrd="0" parTransId="{0186FFC9-C8AD-4456-8F51-B4A107451C06}" sibTransId="{06C970F7-0536-4D57-8840-127E5AFD4725}"/>
    <dgm:cxn modelId="{03A4808E-C426-4A1B-8A6F-10954B44B9F2}" srcId="{24A3B63B-5958-4878-A86C-AF86C7B66EBB}" destId="{45476C1D-7604-4FA2-90FB-E745DFC00DD0}" srcOrd="2" destOrd="0" parTransId="{0238B6DF-9BE2-45D2-A6AC-28BF98C9B13F}" sibTransId="{A7B8E237-D639-4AF7-8412-498B88BEE91E}"/>
    <dgm:cxn modelId="{A770BD3A-E5D3-4EE7-919C-4A94D616D108}" srcId="{EB79CA3B-8B28-466F-B7C9-683219359A3C}" destId="{E1DD98E3-A80F-45C2-BFCC-31CB563F3739}" srcOrd="3" destOrd="0" parTransId="{9AC70BBE-3B69-403A-A8F7-FEE2A83E45C6}" sibTransId="{939243AB-4DEE-4446-80D4-2EFECE4C7D4C}"/>
    <dgm:cxn modelId="{E5E2CE54-2EE1-44F3-AEE0-E81ACEB6AE1C}" srcId="{EB79CA3B-8B28-466F-B7C9-683219359A3C}" destId="{22F00765-A37E-4773-9082-59B179207B18}" srcOrd="0" destOrd="0" parTransId="{EE34FBC6-6BCA-4C83-B197-E79C09AC306C}" sibTransId="{1BA91811-6853-409A-B4A3-43D564F6B86F}"/>
    <dgm:cxn modelId="{E7B62DF1-D7E8-4184-AAB0-2C11BDD156FF}" type="presOf" srcId="{45476C1D-7604-4FA2-90FB-E745DFC00DD0}" destId="{3300DB4A-AB96-4150-9EB9-81B8119E0109}" srcOrd="0" destOrd="2" presId="urn:microsoft.com/office/officeart/2005/8/layout/vList2"/>
    <dgm:cxn modelId="{29AB4661-2452-4B34-A226-0DC0427A56E4}" type="presParOf" srcId="{88918B33-9441-4FA1-B3CD-E75C80F8FCF5}" destId="{19B93472-8D44-4A45-94DD-D544E4F3383E}" srcOrd="0" destOrd="0" presId="urn:microsoft.com/office/officeart/2005/8/layout/vList2"/>
    <dgm:cxn modelId="{F933E2DA-3703-4F94-B93E-28D942D742C1}" type="presParOf" srcId="{88918B33-9441-4FA1-B3CD-E75C80F8FCF5}" destId="{63F53B91-57B2-43B2-B00C-7924CDF5E245}" srcOrd="1" destOrd="0" presId="urn:microsoft.com/office/officeart/2005/8/layout/vList2"/>
    <dgm:cxn modelId="{1435787D-C02B-4C3C-9397-7676314BA14B}" type="presParOf" srcId="{88918B33-9441-4FA1-B3CD-E75C80F8FCF5}" destId="{A99FD761-82D4-4327-AA7C-D725B69583C0}" srcOrd="2" destOrd="0" presId="urn:microsoft.com/office/officeart/2005/8/layout/vList2"/>
    <dgm:cxn modelId="{8EE9534D-CDC7-4C31-8252-A3EE6F4ECC72}" type="presParOf" srcId="{88918B33-9441-4FA1-B3CD-E75C80F8FCF5}" destId="{4463BB79-5FC7-425C-B1D4-31DA90C0D7E1}" srcOrd="3" destOrd="0" presId="urn:microsoft.com/office/officeart/2005/8/layout/vList2"/>
    <dgm:cxn modelId="{CEC7D523-AB3B-46B3-9D01-0687B45BA100}" type="presParOf" srcId="{88918B33-9441-4FA1-B3CD-E75C80F8FCF5}" destId="{98F22CF0-EB0F-487B-8E84-F736507A0CB5}" srcOrd="4" destOrd="0" presId="urn:microsoft.com/office/officeart/2005/8/layout/vList2"/>
    <dgm:cxn modelId="{AA56B8E9-B0C0-42AF-9EE6-21B2B4AD0C24}" type="presParOf" srcId="{88918B33-9441-4FA1-B3CD-E75C80F8FCF5}" destId="{3300DB4A-AB96-4150-9EB9-81B8119E0109}" srcOrd="5" destOrd="0" presId="urn:microsoft.com/office/officeart/2005/8/layout/vList2"/>
    <dgm:cxn modelId="{FB73E618-30ED-4BEF-A823-8730BB2B446D}" type="presParOf" srcId="{88918B33-9441-4FA1-B3CD-E75C80F8FCF5}" destId="{C00B7D37-5E21-4ED4-BA7D-FF7A3C2524AE}" srcOrd="6" destOrd="0" presId="urn:microsoft.com/office/officeart/2005/8/layout/vList2"/>
    <dgm:cxn modelId="{6CB050BA-0D33-4A00-AFD3-4E84403AE7CF}" type="presParOf" srcId="{88918B33-9441-4FA1-B3CD-E75C80F8FCF5}" destId="{C44B9933-FE2C-4336-B4E0-6D70A3B188BF}" srcOrd="7" destOrd="0" presId="urn:microsoft.com/office/officeart/2005/8/layout/vList2"/>
    <dgm:cxn modelId="{EA119824-847F-4527-BBA4-0D4F2307BE0E}" type="presParOf" srcId="{88918B33-9441-4FA1-B3CD-E75C80F8FCF5}" destId="{C5584D7C-00E0-4DDB-90DC-53F99E04F79B}"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598ACF-4B62-47CC-A975-B51A46A4617D}">
      <dsp:nvSpPr>
        <dsp:cNvPr id="0" name=""/>
        <dsp:cNvSpPr/>
      </dsp:nvSpPr>
      <dsp:spPr>
        <a:xfrm>
          <a:off x="0" y="76610"/>
          <a:ext cx="8229599" cy="13903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dirty="0" smtClean="0"/>
            <a:t>TV has to pass HbbTV Test Suite</a:t>
          </a:r>
          <a:endParaRPr lang="en-GB" sz="3500" kern="1200" dirty="0"/>
        </a:p>
      </dsp:txBody>
      <dsp:txXfrm>
        <a:off x="0" y="76610"/>
        <a:ext cx="8229599" cy="1390380"/>
      </dsp:txXfrm>
    </dsp:sp>
    <dsp:sp modelId="{01D448D5-50F8-41DE-B2AD-C7D1B67CBC92}">
      <dsp:nvSpPr>
        <dsp:cNvPr id="0" name=""/>
        <dsp:cNvSpPr/>
      </dsp:nvSpPr>
      <dsp:spPr>
        <a:xfrm>
          <a:off x="0" y="1567791"/>
          <a:ext cx="8229599" cy="139038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dirty="0" smtClean="0"/>
            <a:t>Manufacturer commits to try to resolve interoperability problems</a:t>
          </a:r>
          <a:endParaRPr lang="en-GB" sz="3500" kern="1200" dirty="0"/>
        </a:p>
      </dsp:txBody>
      <dsp:txXfrm>
        <a:off x="0" y="1567791"/>
        <a:ext cx="8229599" cy="1390380"/>
      </dsp:txXfrm>
    </dsp:sp>
    <dsp:sp modelId="{748C0D33-C35B-4D2F-9EE4-D9529050EE81}">
      <dsp:nvSpPr>
        <dsp:cNvPr id="0" name=""/>
        <dsp:cNvSpPr/>
      </dsp:nvSpPr>
      <dsp:spPr>
        <a:xfrm>
          <a:off x="0" y="3058971"/>
          <a:ext cx="8229599" cy="13903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dirty="0" smtClean="0"/>
            <a:t>If TV is proven to be non-compliant, manufacturer must update the TV software</a:t>
          </a:r>
          <a:endParaRPr lang="en-GB" sz="3500" kern="1200" dirty="0"/>
        </a:p>
      </dsp:txBody>
      <dsp:txXfrm>
        <a:off x="0" y="3058971"/>
        <a:ext cx="8229599" cy="13903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723F72-9CD7-41BC-A666-64A8EEF55F71}">
      <dsp:nvSpPr>
        <dsp:cNvPr id="0" name=""/>
        <dsp:cNvSpPr/>
      </dsp:nvSpPr>
      <dsp:spPr>
        <a:xfrm>
          <a:off x="0" y="1281"/>
          <a:ext cx="8229599" cy="4797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For test interpretation and execution</a:t>
          </a:r>
          <a:endParaRPr lang="en-GB" sz="2000" kern="1200" dirty="0"/>
        </a:p>
      </dsp:txBody>
      <dsp:txXfrm>
        <a:off x="0" y="1281"/>
        <a:ext cx="8229599" cy="479700"/>
      </dsp:txXfrm>
    </dsp:sp>
    <dsp:sp modelId="{F9BEE48F-7667-4824-A912-172DD6F48D9A}">
      <dsp:nvSpPr>
        <dsp:cNvPr id="0" name=""/>
        <dsp:cNvSpPr/>
      </dsp:nvSpPr>
      <dsp:spPr>
        <a:xfrm>
          <a:off x="0" y="480981"/>
          <a:ext cx="8229599" cy="1221300"/>
        </a:xfrm>
        <a:prstGeom prst="rect">
          <a:avLst/>
        </a:prstGeom>
        <a:solidFill>
          <a:schemeClr val="accent3">
            <a:lumMod val="20000"/>
            <a:lumOff val="80000"/>
          </a:schemeClr>
        </a:solidFill>
        <a:ln w="9525" cap="flat" cmpd="sng" algn="ctr">
          <a:no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612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t>Title &amp; test ID</a:t>
          </a:r>
          <a:endParaRPr lang="en-GB" sz="1800" kern="1200" dirty="0"/>
        </a:p>
        <a:p>
          <a:pPr marL="171450" lvl="1" indent="-171450" algn="l" defTabSz="800100" rtl="0">
            <a:lnSpc>
              <a:spcPct val="90000"/>
            </a:lnSpc>
            <a:spcBef>
              <a:spcPct val="0"/>
            </a:spcBef>
            <a:spcAft>
              <a:spcPct val="20000"/>
            </a:spcAft>
            <a:buChar char="••"/>
          </a:pPr>
          <a:r>
            <a:rPr lang="en-GB" sz="1800" kern="1200" dirty="0" smtClean="0"/>
            <a:t>Assertion and pass criteria text</a:t>
          </a:r>
          <a:endParaRPr lang="en-GB" sz="1800" kern="1200" dirty="0"/>
        </a:p>
        <a:p>
          <a:pPr marL="171450" lvl="1" indent="-171450" algn="l" defTabSz="800100" rtl="0">
            <a:lnSpc>
              <a:spcPct val="90000"/>
            </a:lnSpc>
            <a:spcBef>
              <a:spcPct val="0"/>
            </a:spcBef>
            <a:spcAft>
              <a:spcPct val="20000"/>
            </a:spcAft>
            <a:buChar char="••"/>
          </a:pPr>
          <a:r>
            <a:rPr lang="en-GB" sz="1800" kern="1200" dirty="0" smtClean="0"/>
            <a:t>Description text</a:t>
          </a:r>
          <a:endParaRPr lang="en-GB" sz="1800" kern="1200" dirty="0"/>
        </a:p>
        <a:p>
          <a:pPr marL="171450" lvl="1" indent="-171450" algn="l" defTabSz="800100" rtl="0">
            <a:lnSpc>
              <a:spcPct val="90000"/>
            </a:lnSpc>
            <a:spcBef>
              <a:spcPct val="0"/>
            </a:spcBef>
            <a:spcAft>
              <a:spcPct val="20000"/>
            </a:spcAft>
            <a:buChar char="••"/>
          </a:pPr>
          <a:r>
            <a:rPr lang="en-GB" sz="1800" kern="1200" dirty="0" smtClean="0"/>
            <a:t>Test procedure and test steps</a:t>
          </a:r>
          <a:endParaRPr lang="en-GB" sz="1800" kern="1200" dirty="0"/>
        </a:p>
      </dsp:txBody>
      <dsp:txXfrm>
        <a:off x="0" y="480981"/>
        <a:ext cx="8229599" cy="1221300"/>
      </dsp:txXfrm>
    </dsp:sp>
    <dsp:sp modelId="{F89833D0-4376-4ADB-A5C1-62DDD73B6BD2}">
      <dsp:nvSpPr>
        <dsp:cNvPr id="0" name=""/>
        <dsp:cNvSpPr/>
      </dsp:nvSpPr>
      <dsp:spPr>
        <a:xfrm>
          <a:off x="0" y="1702281"/>
          <a:ext cx="8229599" cy="4797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For test plan management within test harness</a:t>
          </a:r>
          <a:endParaRPr lang="en-GB" sz="2000" kern="1200" dirty="0"/>
        </a:p>
      </dsp:txBody>
      <dsp:txXfrm>
        <a:off x="0" y="1702281"/>
        <a:ext cx="8229599" cy="479700"/>
      </dsp:txXfrm>
    </dsp:sp>
    <dsp:sp modelId="{082CB6E4-CB3A-43A1-9460-E1FB14F9370C}">
      <dsp:nvSpPr>
        <dsp:cNvPr id="0" name=""/>
        <dsp:cNvSpPr/>
      </dsp:nvSpPr>
      <dsp:spPr>
        <a:xfrm>
          <a:off x="0" y="2181981"/>
          <a:ext cx="8229599" cy="931500"/>
        </a:xfrm>
        <a:prstGeom prst="rect">
          <a:avLst/>
        </a:prstGeom>
        <a:solidFill>
          <a:schemeClr val="accent5">
            <a:lumMod val="20000"/>
            <a:lumOff val="80000"/>
          </a:schemeClr>
        </a:solidFill>
        <a:ln w="9525" cap="flat" cmpd="sng" algn="ctr">
          <a:no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612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t>Specification references (e.g. select all chapter 6 tests)</a:t>
          </a:r>
          <a:endParaRPr lang="en-GB" sz="1800" kern="1200" dirty="0"/>
        </a:p>
        <a:p>
          <a:pPr marL="171450" lvl="1" indent="-171450" algn="l" defTabSz="800100" rtl="0">
            <a:lnSpc>
              <a:spcPct val="90000"/>
            </a:lnSpc>
            <a:spcBef>
              <a:spcPct val="0"/>
            </a:spcBef>
            <a:spcAft>
              <a:spcPct val="20000"/>
            </a:spcAft>
            <a:buChar char="••"/>
          </a:pPr>
          <a:r>
            <a:rPr lang="en-GB" sz="1800" kern="1200" dirty="0" smtClean="0"/>
            <a:t>Applicability references (e.g. select all v1.5 tests)</a:t>
          </a:r>
          <a:endParaRPr lang="en-GB" sz="1800" kern="1200" dirty="0"/>
        </a:p>
        <a:p>
          <a:pPr marL="171450" lvl="1" indent="-171450" algn="l" defTabSz="800100" rtl="0">
            <a:lnSpc>
              <a:spcPct val="90000"/>
            </a:lnSpc>
            <a:spcBef>
              <a:spcPct val="0"/>
            </a:spcBef>
            <a:spcAft>
              <a:spcPct val="20000"/>
            </a:spcAft>
            <a:buChar char="••"/>
          </a:pPr>
          <a:r>
            <a:rPr lang="en-GB" sz="1800" kern="1200" dirty="0" smtClean="0"/>
            <a:t>Pre-conditions (e.g. needs CI+)</a:t>
          </a:r>
          <a:endParaRPr lang="en-GB" sz="1800" kern="1200" dirty="0"/>
        </a:p>
      </dsp:txBody>
      <dsp:txXfrm>
        <a:off x="0" y="2181981"/>
        <a:ext cx="8229599" cy="931500"/>
      </dsp:txXfrm>
    </dsp:sp>
    <dsp:sp modelId="{14DD3A31-1B5A-4A3E-9C29-B28D426B6EFA}">
      <dsp:nvSpPr>
        <dsp:cNvPr id="0" name=""/>
        <dsp:cNvSpPr/>
      </dsp:nvSpPr>
      <dsp:spPr>
        <a:xfrm>
          <a:off x="0" y="3113481"/>
          <a:ext cx="8229599" cy="4797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For test material creation process management </a:t>
          </a:r>
          <a:endParaRPr lang="en-GB" sz="2000" kern="1200" dirty="0"/>
        </a:p>
      </dsp:txBody>
      <dsp:txXfrm>
        <a:off x="0" y="3113481"/>
        <a:ext cx="8229599" cy="479700"/>
      </dsp:txXfrm>
    </dsp:sp>
    <dsp:sp modelId="{CC38C0CB-EAFD-41DE-8EF2-64D52079307B}">
      <dsp:nvSpPr>
        <dsp:cNvPr id="0" name=""/>
        <dsp:cNvSpPr/>
      </dsp:nvSpPr>
      <dsp:spPr>
        <a:xfrm>
          <a:off x="0" y="3593181"/>
          <a:ext cx="8229599" cy="931500"/>
        </a:xfrm>
        <a:prstGeom prst="rect">
          <a:avLst/>
        </a:prstGeom>
        <a:solidFill>
          <a:schemeClr val="accent4">
            <a:lumMod val="20000"/>
            <a:lumOff val="80000"/>
          </a:schemeClr>
        </a:soli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612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t>Version number</a:t>
          </a:r>
          <a:endParaRPr lang="en-GB" sz="1800" kern="1200" dirty="0"/>
        </a:p>
        <a:p>
          <a:pPr marL="171450" lvl="1" indent="-171450" algn="l" defTabSz="800100" rtl="0">
            <a:lnSpc>
              <a:spcPct val="90000"/>
            </a:lnSpc>
            <a:spcBef>
              <a:spcPct val="0"/>
            </a:spcBef>
            <a:spcAft>
              <a:spcPct val="20000"/>
            </a:spcAft>
            <a:buChar char="••"/>
          </a:pPr>
          <a:r>
            <a:rPr lang="en-GB" sz="1800" kern="1200" dirty="0" smtClean="0"/>
            <a:t>History &amp; review status</a:t>
          </a:r>
          <a:endParaRPr lang="en-GB" sz="1800" kern="1200" dirty="0"/>
        </a:p>
        <a:p>
          <a:pPr marL="171450" lvl="1" indent="-171450" algn="l" defTabSz="800100" rtl="0">
            <a:lnSpc>
              <a:spcPct val="90000"/>
            </a:lnSpc>
            <a:spcBef>
              <a:spcPct val="0"/>
            </a:spcBef>
            <a:spcAft>
              <a:spcPct val="20000"/>
            </a:spcAft>
            <a:buChar char="••"/>
          </a:pPr>
          <a:r>
            <a:rPr lang="en-GB" sz="1800" kern="1200" dirty="0" smtClean="0"/>
            <a:t>Licensing information</a:t>
          </a:r>
          <a:endParaRPr lang="en-GB" sz="1800" kern="1200" dirty="0"/>
        </a:p>
      </dsp:txBody>
      <dsp:txXfrm>
        <a:off x="0" y="3593181"/>
        <a:ext cx="8229599" cy="9315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B93472-8D44-4A45-94DD-D544E4F3383E}">
      <dsp:nvSpPr>
        <dsp:cNvPr id="0" name=""/>
        <dsp:cNvSpPr/>
      </dsp:nvSpPr>
      <dsp:spPr>
        <a:xfrm>
          <a:off x="0" y="31489"/>
          <a:ext cx="8507287" cy="5051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HbbTV is being used in many countries around the world. </a:t>
          </a:r>
          <a:endParaRPr lang="en-GB" sz="1800" kern="1200" dirty="0"/>
        </a:p>
      </dsp:txBody>
      <dsp:txXfrm>
        <a:off x="0" y="31489"/>
        <a:ext cx="8507287" cy="505162"/>
      </dsp:txXfrm>
    </dsp:sp>
    <dsp:sp modelId="{63F53B91-57B2-43B2-B00C-7924CDF5E245}">
      <dsp:nvSpPr>
        <dsp:cNvPr id="0" name=""/>
        <dsp:cNvSpPr/>
      </dsp:nvSpPr>
      <dsp:spPr>
        <a:xfrm>
          <a:off x="0" y="536652"/>
          <a:ext cx="8507287" cy="81972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7010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smtClean="0"/>
            <a:t>The number of applications is growing. </a:t>
          </a:r>
          <a:endParaRPr lang="en-GB" sz="1600" kern="1200" dirty="0"/>
        </a:p>
        <a:p>
          <a:pPr marL="171450" lvl="1" indent="-171450" algn="l" defTabSz="711200" rtl="0">
            <a:lnSpc>
              <a:spcPct val="90000"/>
            </a:lnSpc>
            <a:spcBef>
              <a:spcPct val="0"/>
            </a:spcBef>
            <a:spcAft>
              <a:spcPct val="20000"/>
            </a:spcAft>
            <a:buChar char="••"/>
          </a:pPr>
          <a:r>
            <a:rPr lang="en-GB" sz="1600" kern="1200" dirty="0" smtClean="0"/>
            <a:t>The number of devices supporting HbbTV is growing.</a:t>
          </a:r>
          <a:endParaRPr lang="en-GB" sz="1600" kern="1200" dirty="0"/>
        </a:p>
        <a:p>
          <a:pPr marL="171450" lvl="1" indent="-171450" algn="l" defTabSz="711200" rtl="0">
            <a:lnSpc>
              <a:spcPct val="90000"/>
            </a:lnSpc>
            <a:spcBef>
              <a:spcPct val="0"/>
            </a:spcBef>
            <a:spcAft>
              <a:spcPct val="20000"/>
            </a:spcAft>
            <a:buChar char="••"/>
          </a:pPr>
          <a:r>
            <a:rPr lang="en-GB" sz="1600" kern="1200" dirty="0" smtClean="0"/>
            <a:t>Broadcasters want compatibility between web apps and broadcast apps.</a:t>
          </a:r>
          <a:endParaRPr lang="en-GB" sz="1600" kern="1200" dirty="0"/>
        </a:p>
      </dsp:txBody>
      <dsp:txXfrm>
        <a:off x="0" y="536652"/>
        <a:ext cx="8507287" cy="819720"/>
      </dsp:txXfrm>
    </dsp:sp>
    <dsp:sp modelId="{A99FD761-82D4-4327-AA7C-D725B69583C0}">
      <dsp:nvSpPr>
        <dsp:cNvPr id="0" name=""/>
        <dsp:cNvSpPr/>
      </dsp:nvSpPr>
      <dsp:spPr>
        <a:xfrm>
          <a:off x="0" y="1356372"/>
          <a:ext cx="8507287" cy="82368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HbbTV builds upon W3C Recommendations. It is important for broadcasters and manufacturers to allow HbbTV to be more closely aligned with W3C.</a:t>
          </a:r>
          <a:endParaRPr lang="en-GB" sz="1800" kern="1200" dirty="0"/>
        </a:p>
      </dsp:txBody>
      <dsp:txXfrm>
        <a:off x="0" y="1356372"/>
        <a:ext cx="8507287" cy="823680"/>
      </dsp:txXfrm>
    </dsp:sp>
    <dsp:sp modelId="{98F22CF0-EB0F-487B-8E84-F736507A0CB5}">
      <dsp:nvSpPr>
        <dsp:cNvPr id="0" name=""/>
        <dsp:cNvSpPr/>
      </dsp:nvSpPr>
      <dsp:spPr>
        <a:xfrm>
          <a:off x="0" y="2306772"/>
          <a:ext cx="8507287" cy="460107"/>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All specifications must meet the questions:</a:t>
          </a:r>
          <a:endParaRPr lang="en-GB" sz="1800" kern="1200" dirty="0"/>
        </a:p>
      </dsp:txBody>
      <dsp:txXfrm>
        <a:off x="0" y="2306772"/>
        <a:ext cx="8507287" cy="460107"/>
      </dsp:txXfrm>
    </dsp:sp>
    <dsp:sp modelId="{3300DB4A-AB96-4150-9EB9-81B8119E0109}">
      <dsp:nvSpPr>
        <dsp:cNvPr id="0" name=""/>
        <dsp:cNvSpPr/>
      </dsp:nvSpPr>
      <dsp:spPr>
        <a:xfrm>
          <a:off x="0" y="2766880"/>
          <a:ext cx="8507287" cy="81972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7010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Is it written in a testable manner?</a:t>
          </a:r>
          <a:endParaRPr lang="en-GB" sz="1600" kern="1200" dirty="0"/>
        </a:p>
        <a:p>
          <a:pPr marL="171450" lvl="1" indent="-171450" algn="l" defTabSz="711200" rtl="0">
            <a:lnSpc>
              <a:spcPct val="90000"/>
            </a:lnSpc>
            <a:spcBef>
              <a:spcPct val="0"/>
            </a:spcBef>
            <a:spcAft>
              <a:spcPct val="20000"/>
            </a:spcAft>
            <a:buChar char="••"/>
          </a:pPr>
          <a:r>
            <a:rPr lang="en-US" sz="1600" kern="1200" dirty="0" smtClean="0"/>
            <a:t>Will it be (fully) implemented?</a:t>
          </a:r>
          <a:endParaRPr lang="en-GB" sz="1600" kern="1200" dirty="0"/>
        </a:p>
        <a:p>
          <a:pPr marL="171450" lvl="1" indent="-171450" algn="l" defTabSz="711200" rtl="0">
            <a:lnSpc>
              <a:spcPct val="90000"/>
            </a:lnSpc>
            <a:spcBef>
              <a:spcPct val="0"/>
            </a:spcBef>
            <a:spcAft>
              <a:spcPct val="20000"/>
            </a:spcAft>
            <a:buChar char="••"/>
          </a:pPr>
          <a:r>
            <a:rPr lang="en-US" sz="1600" kern="1200" dirty="0" smtClean="0"/>
            <a:t>How will tests be provided for it?</a:t>
          </a:r>
          <a:endParaRPr lang="en-GB" sz="1600" kern="1200" dirty="0"/>
        </a:p>
      </dsp:txBody>
      <dsp:txXfrm>
        <a:off x="0" y="2766880"/>
        <a:ext cx="8507287" cy="819720"/>
      </dsp:txXfrm>
    </dsp:sp>
    <dsp:sp modelId="{C00B7D37-5E21-4ED4-BA7D-FF7A3C2524AE}">
      <dsp:nvSpPr>
        <dsp:cNvPr id="0" name=""/>
        <dsp:cNvSpPr/>
      </dsp:nvSpPr>
      <dsp:spPr>
        <a:xfrm>
          <a:off x="0" y="3586600"/>
          <a:ext cx="8507287" cy="657041"/>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Sharing of tests and test approaches between W3C and HbbTV will be mutually </a:t>
          </a:r>
          <a:r>
            <a:rPr lang="en-GB" sz="1800" kern="1200" dirty="0" smtClean="0"/>
            <a:t>beneficial.</a:t>
          </a:r>
          <a:endParaRPr lang="en-GB" sz="1800" kern="1200" dirty="0"/>
        </a:p>
      </dsp:txBody>
      <dsp:txXfrm>
        <a:off x="0" y="3586600"/>
        <a:ext cx="8507287" cy="657041"/>
      </dsp:txXfrm>
    </dsp:sp>
    <dsp:sp modelId="{C44B9933-FE2C-4336-B4E0-6D70A3B188BF}">
      <dsp:nvSpPr>
        <dsp:cNvPr id="0" name=""/>
        <dsp:cNvSpPr/>
      </dsp:nvSpPr>
      <dsp:spPr>
        <a:xfrm>
          <a:off x="0" y="4243641"/>
          <a:ext cx="8507287" cy="728640"/>
        </a:xfrm>
        <a:prstGeom prst="rect">
          <a:avLst/>
        </a:prstGeom>
        <a:gradFill rotWithShape="0">
          <a:gsLst>
            <a:gs pos="0">
              <a:schemeClr val="accent1">
                <a:lumMod val="60000"/>
                <a:lumOff val="4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7010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smtClean="0"/>
            <a:t>When designing test approaches for CE devices it's important to understand use of device certification and software updates in the product lifecycle and how different it is from the traditional browser testing world.</a:t>
          </a:r>
          <a:endParaRPr lang="en-GB" sz="1600" kern="1200" dirty="0"/>
        </a:p>
      </dsp:txBody>
      <dsp:txXfrm>
        <a:off x="0" y="4243641"/>
        <a:ext cx="8507287" cy="728640"/>
      </dsp:txXfrm>
    </dsp:sp>
    <dsp:sp modelId="{C5584D7C-00E0-4DDB-90DC-53F99E04F79B}">
      <dsp:nvSpPr>
        <dsp:cNvPr id="0" name=""/>
        <dsp:cNvSpPr/>
      </dsp:nvSpPr>
      <dsp:spPr>
        <a:xfrm>
          <a:off x="0" y="4972281"/>
          <a:ext cx="8507287" cy="54084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Better specifications </a:t>
          </a:r>
          <a:r>
            <a:rPr lang="en-US" sz="1800" kern="1200" dirty="0" smtClean="0">
              <a:sym typeface="Wingdings"/>
            </a:rPr>
            <a:t></a:t>
          </a:r>
          <a:r>
            <a:rPr lang="en-US" sz="1800" kern="1200" dirty="0" smtClean="0"/>
            <a:t> Better tests </a:t>
          </a:r>
          <a:r>
            <a:rPr lang="en-US" sz="1800" kern="1200" dirty="0" smtClean="0">
              <a:sym typeface="Wingdings"/>
            </a:rPr>
            <a:t></a:t>
          </a:r>
          <a:r>
            <a:rPr lang="en-US" sz="1800" kern="1200" dirty="0" smtClean="0"/>
            <a:t> Better compatibility </a:t>
          </a:r>
          <a:r>
            <a:rPr lang="en-US" sz="1800" kern="1200" dirty="0" smtClean="0">
              <a:sym typeface="Wingdings" pitchFamily="2" charset="2"/>
            </a:rPr>
            <a:t> Better user experience</a:t>
          </a:r>
          <a:r>
            <a:rPr lang="en-US" sz="1800" kern="1200" dirty="0" smtClean="0"/>
            <a:t>.</a:t>
          </a:r>
          <a:endParaRPr lang="en-GB" sz="1800" kern="1200" dirty="0"/>
        </a:p>
      </dsp:txBody>
      <dsp:txXfrm>
        <a:off x="0" y="4972281"/>
        <a:ext cx="8507287" cy="540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8C5CF-FA54-4A7C-A1D0-38DC1B04D3C4}" type="datetimeFigureOut">
              <a:rPr lang="en-GB" smtClean="0"/>
              <a:pPr/>
              <a:t>11/03/2014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BA65A-630A-45BF-8E91-51C578CE96E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0BA65A-630A-45BF-8E91-51C578CE96ED}"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Viewers have to be coaxed</a:t>
            </a:r>
            <a:r>
              <a:rPr lang="en-GB" baseline="0" dirty="0" smtClean="0"/>
              <a:t> into any interaction with the TV.</a:t>
            </a:r>
          </a:p>
          <a:p>
            <a:r>
              <a:rPr lang="en-GB" dirty="0" smtClean="0"/>
              <a:t>Interaction may be via remote control, or other means such as voice and gesture.</a:t>
            </a:r>
          </a:p>
          <a:p>
            <a:r>
              <a:rPr lang="en-GB" dirty="0" smtClean="0"/>
              <a:t>They expect</a:t>
            </a:r>
            <a:r>
              <a:rPr lang="en-GB" baseline="0" dirty="0" smtClean="0"/>
              <a:t> the TV to work. They will not do software updates.</a:t>
            </a:r>
            <a:endParaRPr lang="en-GB" dirty="0"/>
          </a:p>
        </p:txBody>
      </p:sp>
      <p:sp>
        <p:nvSpPr>
          <p:cNvPr id="4" name="Slide Number Placeholder 3"/>
          <p:cNvSpPr>
            <a:spLocks noGrp="1"/>
          </p:cNvSpPr>
          <p:nvPr>
            <p:ph type="sldNum" sz="quarter" idx="10"/>
          </p:nvPr>
        </p:nvSpPr>
        <p:spPr/>
        <p:txBody>
          <a:bodyPr/>
          <a:lstStyle/>
          <a:p>
            <a:fld id="{150BA65A-630A-45BF-8E91-51C578CE96E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Well over 100 HbbTV apps – not a big deal for web but is for TV.</a:t>
            </a:r>
          </a:p>
          <a:p>
            <a:endParaRPr lang="en-GB" dirty="0"/>
          </a:p>
        </p:txBody>
      </p:sp>
      <p:sp>
        <p:nvSpPr>
          <p:cNvPr id="4" name="Slide Number Placeholder 3"/>
          <p:cNvSpPr>
            <a:spLocks noGrp="1"/>
          </p:cNvSpPr>
          <p:nvPr>
            <p:ph type="sldNum" sz="quarter" idx="10"/>
          </p:nvPr>
        </p:nvSpPr>
        <p:spPr/>
        <p:txBody>
          <a:bodyPr/>
          <a:lstStyle/>
          <a:p>
            <a:fld id="{150BA65A-630A-45BF-8E91-51C578CE96ED}"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Depending upon the market, a logo can give confidence to buyers (not necessarily HbbTV logo).</a:t>
            </a:r>
          </a:p>
          <a:p>
            <a:r>
              <a:rPr lang="en-GB" dirty="0" smtClean="0"/>
              <a:t>If HbbTV logo used, manufacturers are signing up to ensuring that their device passes the test suite.</a:t>
            </a:r>
            <a:endParaRPr lang="en-GB" dirty="0"/>
          </a:p>
        </p:txBody>
      </p:sp>
      <p:sp>
        <p:nvSpPr>
          <p:cNvPr id="4" name="Slide Number Placeholder 3"/>
          <p:cNvSpPr>
            <a:spLocks noGrp="1"/>
          </p:cNvSpPr>
          <p:nvPr>
            <p:ph type="sldNum" sz="quarter" idx="10"/>
          </p:nvPr>
        </p:nvSpPr>
        <p:spPr/>
        <p:txBody>
          <a:bodyPr/>
          <a:lstStyle/>
          <a:p>
            <a:fld id="{150BA65A-630A-45BF-8E91-51C578CE96ED}"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these</a:t>
            </a:r>
            <a:r>
              <a:rPr lang="en-GB" baseline="0" dirty="0" smtClean="0"/>
              <a:t> are legal obligations so important for test suite to be correct.</a:t>
            </a:r>
            <a:endParaRPr lang="en-GB" dirty="0"/>
          </a:p>
        </p:txBody>
      </p:sp>
      <p:sp>
        <p:nvSpPr>
          <p:cNvPr id="4" name="Slide Number Placeholder 3"/>
          <p:cNvSpPr>
            <a:spLocks noGrp="1"/>
          </p:cNvSpPr>
          <p:nvPr>
            <p:ph type="sldNum" sz="quarter" idx="10"/>
          </p:nvPr>
        </p:nvSpPr>
        <p:spPr/>
        <p:txBody>
          <a:bodyPr/>
          <a:lstStyle/>
          <a:p>
            <a:fld id="{150BA65A-630A-45BF-8E91-51C578CE96E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0BA65A-630A-45BF-8E91-51C578CE96E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0BA65A-630A-45BF-8E91-51C578CE96ED}"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0BA65A-630A-45BF-8E91-51C578CE96ED}"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0BA65A-630A-45BF-8E91-51C578CE96ED}"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E3FB01-275E-4166-AB77-2C6995DF2F74}" type="slidenum">
              <a:rPr lang="en-GB" smtClean="0"/>
              <a:pPr/>
              <a:t>‹#›</a:t>
            </a:fld>
            <a:endParaRPr lang="en-GB"/>
          </a:p>
        </p:txBody>
      </p:sp>
      <p:pic>
        <p:nvPicPr>
          <p:cNvPr id="7" name="Picture 6" descr="hbbtv-logo_source-trans-copy1"/>
          <p:cNvPicPr/>
          <p:nvPr userDrawn="1"/>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923928" y="6191250"/>
            <a:ext cx="1419225" cy="666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98170-970D-4399-8949-043C5855A25A}" type="datetimeFigureOut">
              <a:rPr lang="en-GB" smtClean="0"/>
              <a:pPr/>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E3FB01-275E-4166-AB77-2C6995DF2F7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98170-970D-4399-8949-043C5855A25A}" type="datetimeFigureOut">
              <a:rPr lang="en-GB" smtClean="0"/>
              <a:pPr/>
              <a:t>11/03/2014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3FB01-275E-4166-AB77-2C6995DF2F7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HbbTV Certification and Testing</a:t>
            </a:r>
            <a:endParaRPr lang="en-GB" dirty="0"/>
          </a:p>
        </p:txBody>
      </p:sp>
      <p:sp>
        <p:nvSpPr>
          <p:cNvPr id="3" name="Subtitle 2"/>
          <p:cNvSpPr>
            <a:spLocks noGrp="1"/>
          </p:cNvSpPr>
          <p:nvPr>
            <p:ph type="subTitle" idx="1"/>
          </p:nvPr>
        </p:nvSpPr>
        <p:spPr/>
        <p:txBody>
          <a:bodyPr/>
          <a:lstStyle/>
          <a:p>
            <a:r>
              <a:rPr lang="en-GB" dirty="0" smtClean="0"/>
              <a:t>Simon Waller, Samsung Electronics</a:t>
            </a:r>
          </a:p>
          <a:p>
            <a:r>
              <a:rPr lang="en-GB" dirty="0" smtClean="0"/>
              <a:t>Andy Hickman, Digital TV Labs</a:t>
            </a:r>
            <a:endParaRPr lang="en-GB" dirty="0"/>
          </a:p>
        </p:txBody>
      </p:sp>
      <p:pic>
        <p:nvPicPr>
          <p:cNvPr id="4" name="Picture 3" descr="hbbtv-logo_source-trans-copy1"/>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843808" y="260648"/>
            <a:ext cx="3240360" cy="1674862"/>
          </a:xfrm>
          <a:prstGeom prst="rect">
            <a:avLst/>
          </a:prstGeom>
          <a:noFill/>
          <a:ln>
            <a:noFill/>
          </a:ln>
        </p:spPr>
      </p:pic>
      <p:sp>
        <p:nvSpPr>
          <p:cNvPr id="5" name="Freeform 5"/>
          <p:cNvSpPr>
            <a:spLocks noEditPoints="1"/>
          </p:cNvSpPr>
          <p:nvPr/>
        </p:nvSpPr>
        <p:spPr bwMode="auto">
          <a:xfrm>
            <a:off x="467544" y="5872895"/>
            <a:ext cx="2736304" cy="868473"/>
          </a:xfrm>
          <a:custGeom>
            <a:avLst/>
            <a:gdLst/>
            <a:ahLst/>
            <a:cxnLst>
              <a:cxn ang="0">
                <a:pos x="144" y="105"/>
              </a:cxn>
              <a:cxn ang="0">
                <a:pos x="172" y="133"/>
              </a:cxn>
              <a:cxn ang="0">
                <a:pos x="142" y="120"/>
              </a:cxn>
              <a:cxn ang="0">
                <a:pos x="173" y="163"/>
              </a:cxn>
              <a:cxn ang="0">
                <a:pos x="112" y="172"/>
              </a:cxn>
              <a:cxn ang="0">
                <a:pos x="135" y="173"/>
              </a:cxn>
              <a:cxn ang="0">
                <a:pos x="151" y="169"/>
              </a:cxn>
              <a:cxn ang="0">
                <a:pos x="115" y="118"/>
              </a:cxn>
              <a:cxn ang="0">
                <a:pos x="678" y="195"/>
              </a:cxn>
              <a:cxn ang="0">
                <a:pos x="645" y="168"/>
              </a:cxn>
              <a:cxn ang="0">
                <a:pos x="675" y="106"/>
              </a:cxn>
              <a:cxn ang="0">
                <a:pos x="705" y="132"/>
              </a:cxn>
              <a:cxn ang="0">
                <a:pos x="683" y="131"/>
              </a:cxn>
              <a:cxn ang="0">
                <a:pos x="675" y="122"/>
              </a:cxn>
              <a:cxn ang="0">
                <a:pos x="666" y="170"/>
              </a:cxn>
              <a:cxn ang="0">
                <a:pos x="683" y="173"/>
              </a:cxn>
              <a:cxn ang="0">
                <a:pos x="675" y="158"/>
              </a:cxn>
              <a:cxn ang="0">
                <a:pos x="705" y="168"/>
              </a:cxn>
              <a:cxn ang="0">
                <a:pos x="808" y="82"/>
              </a:cxn>
              <a:cxn ang="0">
                <a:pos x="222" y="118"/>
              </a:cxn>
              <a:cxn ang="0">
                <a:pos x="203" y="108"/>
              </a:cxn>
              <a:cxn ang="0">
                <a:pos x="233" y="193"/>
              </a:cxn>
              <a:cxn ang="0">
                <a:pos x="345" y="119"/>
              </a:cxn>
              <a:cxn ang="0">
                <a:pos x="296" y="119"/>
              </a:cxn>
              <a:cxn ang="0">
                <a:pos x="273" y="193"/>
              </a:cxn>
              <a:cxn ang="0">
                <a:pos x="320" y="171"/>
              </a:cxn>
              <a:cxn ang="0">
                <a:pos x="366" y="108"/>
              </a:cxn>
              <a:cxn ang="0">
                <a:pos x="449" y="177"/>
              </a:cxn>
              <a:cxn ang="0">
                <a:pos x="388" y="165"/>
              </a:cxn>
              <a:cxn ang="0">
                <a:pos x="419" y="181"/>
              </a:cxn>
              <a:cxn ang="0">
                <a:pos x="389" y="136"/>
              </a:cxn>
              <a:cxn ang="0">
                <a:pos x="442" y="113"/>
              </a:cxn>
              <a:cxn ang="0">
                <a:pos x="426" y="133"/>
              </a:cxn>
              <a:cxn ang="0">
                <a:pos x="411" y="126"/>
              </a:cxn>
              <a:cxn ang="0">
                <a:pos x="449" y="177"/>
              </a:cxn>
              <a:cxn ang="0">
                <a:pos x="498" y="196"/>
              </a:cxn>
              <a:cxn ang="0">
                <a:pos x="468" y="108"/>
              </a:cxn>
              <a:cxn ang="0">
                <a:pos x="490" y="174"/>
              </a:cxn>
              <a:cxn ang="0">
                <a:pos x="506" y="171"/>
              </a:cxn>
              <a:cxn ang="0">
                <a:pos x="528" y="169"/>
              </a:cxn>
              <a:cxn ang="0">
                <a:pos x="572" y="125"/>
              </a:cxn>
              <a:cxn ang="0">
                <a:pos x="551" y="192"/>
              </a:cxn>
              <a:cxn ang="0">
                <a:pos x="602" y="173"/>
              </a:cxn>
              <a:cxn ang="0">
                <a:pos x="623" y="108"/>
              </a:cxn>
            </a:cxnLst>
            <a:rect l="0" t="0" r="r" b="b"/>
            <a:pathLst>
              <a:path w="813" h="304">
                <a:moveTo>
                  <a:pt x="808" y="82"/>
                </a:moveTo>
                <a:cubicBezTo>
                  <a:pt x="797" y="19"/>
                  <a:pt x="608" y="0"/>
                  <a:pt x="387" y="38"/>
                </a:cubicBezTo>
                <a:cubicBezTo>
                  <a:pt x="294" y="55"/>
                  <a:pt x="210" y="79"/>
                  <a:pt x="144" y="105"/>
                </a:cubicBezTo>
                <a:cubicBezTo>
                  <a:pt x="155" y="106"/>
                  <a:pt x="162" y="108"/>
                  <a:pt x="166" y="113"/>
                </a:cubicBezTo>
                <a:cubicBezTo>
                  <a:pt x="170" y="116"/>
                  <a:pt x="172" y="121"/>
                  <a:pt x="172" y="127"/>
                </a:cubicBezTo>
                <a:cubicBezTo>
                  <a:pt x="172" y="133"/>
                  <a:pt x="172" y="133"/>
                  <a:pt x="172" y="133"/>
                </a:cubicBezTo>
                <a:cubicBezTo>
                  <a:pt x="150" y="133"/>
                  <a:pt x="150" y="133"/>
                  <a:pt x="150" y="133"/>
                </a:cubicBezTo>
                <a:cubicBezTo>
                  <a:pt x="150" y="128"/>
                  <a:pt x="150" y="128"/>
                  <a:pt x="150" y="128"/>
                </a:cubicBezTo>
                <a:cubicBezTo>
                  <a:pt x="150" y="123"/>
                  <a:pt x="147" y="120"/>
                  <a:pt x="142" y="120"/>
                </a:cubicBezTo>
                <a:cubicBezTo>
                  <a:pt x="138" y="120"/>
                  <a:pt x="136" y="122"/>
                  <a:pt x="135" y="126"/>
                </a:cubicBezTo>
                <a:cubicBezTo>
                  <a:pt x="135" y="127"/>
                  <a:pt x="135" y="129"/>
                  <a:pt x="135" y="130"/>
                </a:cubicBezTo>
                <a:cubicBezTo>
                  <a:pt x="138" y="140"/>
                  <a:pt x="170" y="146"/>
                  <a:pt x="173" y="163"/>
                </a:cubicBezTo>
                <a:cubicBezTo>
                  <a:pt x="174" y="165"/>
                  <a:pt x="174" y="170"/>
                  <a:pt x="173" y="177"/>
                </a:cubicBezTo>
                <a:cubicBezTo>
                  <a:pt x="171" y="191"/>
                  <a:pt x="159" y="197"/>
                  <a:pt x="143" y="197"/>
                </a:cubicBezTo>
                <a:cubicBezTo>
                  <a:pt x="121" y="197"/>
                  <a:pt x="112" y="186"/>
                  <a:pt x="112" y="172"/>
                </a:cubicBezTo>
                <a:cubicBezTo>
                  <a:pt x="112" y="165"/>
                  <a:pt x="112" y="165"/>
                  <a:pt x="112" y="165"/>
                </a:cubicBezTo>
                <a:cubicBezTo>
                  <a:pt x="135" y="165"/>
                  <a:pt x="135" y="165"/>
                  <a:pt x="135" y="165"/>
                </a:cubicBezTo>
                <a:cubicBezTo>
                  <a:pt x="135" y="173"/>
                  <a:pt x="135" y="173"/>
                  <a:pt x="135" y="173"/>
                </a:cubicBezTo>
                <a:cubicBezTo>
                  <a:pt x="135" y="178"/>
                  <a:pt x="139" y="181"/>
                  <a:pt x="144" y="181"/>
                </a:cubicBezTo>
                <a:cubicBezTo>
                  <a:pt x="148" y="181"/>
                  <a:pt x="151" y="179"/>
                  <a:pt x="152" y="175"/>
                </a:cubicBezTo>
                <a:cubicBezTo>
                  <a:pt x="152" y="174"/>
                  <a:pt x="152" y="171"/>
                  <a:pt x="151" y="169"/>
                </a:cubicBezTo>
                <a:cubicBezTo>
                  <a:pt x="147" y="158"/>
                  <a:pt x="117" y="153"/>
                  <a:pt x="113" y="136"/>
                </a:cubicBezTo>
                <a:cubicBezTo>
                  <a:pt x="112" y="132"/>
                  <a:pt x="112" y="129"/>
                  <a:pt x="113" y="124"/>
                </a:cubicBezTo>
                <a:cubicBezTo>
                  <a:pt x="113" y="122"/>
                  <a:pt x="114" y="120"/>
                  <a:pt x="115" y="118"/>
                </a:cubicBezTo>
                <a:cubicBezTo>
                  <a:pt x="42" y="152"/>
                  <a:pt x="0" y="190"/>
                  <a:pt x="6" y="222"/>
                </a:cubicBezTo>
                <a:cubicBezTo>
                  <a:pt x="17" y="285"/>
                  <a:pt x="205" y="304"/>
                  <a:pt x="426" y="266"/>
                </a:cubicBezTo>
                <a:cubicBezTo>
                  <a:pt x="524" y="249"/>
                  <a:pt x="611" y="223"/>
                  <a:pt x="678" y="195"/>
                </a:cubicBezTo>
                <a:cubicBezTo>
                  <a:pt x="677" y="195"/>
                  <a:pt x="676" y="195"/>
                  <a:pt x="675" y="195"/>
                </a:cubicBezTo>
                <a:cubicBezTo>
                  <a:pt x="660" y="195"/>
                  <a:pt x="646" y="189"/>
                  <a:pt x="645" y="174"/>
                </a:cubicBezTo>
                <a:cubicBezTo>
                  <a:pt x="645" y="171"/>
                  <a:pt x="645" y="170"/>
                  <a:pt x="645" y="168"/>
                </a:cubicBezTo>
                <a:cubicBezTo>
                  <a:pt x="645" y="133"/>
                  <a:pt x="645" y="133"/>
                  <a:pt x="645" y="133"/>
                </a:cubicBezTo>
                <a:cubicBezTo>
                  <a:pt x="645" y="131"/>
                  <a:pt x="645" y="128"/>
                  <a:pt x="645" y="127"/>
                </a:cubicBezTo>
                <a:cubicBezTo>
                  <a:pt x="647" y="112"/>
                  <a:pt x="659" y="106"/>
                  <a:pt x="675" y="106"/>
                </a:cubicBezTo>
                <a:cubicBezTo>
                  <a:pt x="688" y="106"/>
                  <a:pt x="703" y="109"/>
                  <a:pt x="705" y="127"/>
                </a:cubicBezTo>
                <a:cubicBezTo>
                  <a:pt x="705" y="129"/>
                  <a:pt x="705" y="132"/>
                  <a:pt x="705" y="132"/>
                </a:cubicBezTo>
                <a:cubicBezTo>
                  <a:pt x="705" y="132"/>
                  <a:pt x="705" y="132"/>
                  <a:pt x="705" y="132"/>
                </a:cubicBezTo>
                <a:cubicBezTo>
                  <a:pt x="705" y="136"/>
                  <a:pt x="705" y="136"/>
                  <a:pt x="705" y="136"/>
                </a:cubicBezTo>
                <a:cubicBezTo>
                  <a:pt x="683" y="136"/>
                  <a:pt x="683" y="136"/>
                  <a:pt x="683" y="136"/>
                </a:cubicBezTo>
                <a:cubicBezTo>
                  <a:pt x="683" y="131"/>
                  <a:pt x="683" y="131"/>
                  <a:pt x="683" y="131"/>
                </a:cubicBezTo>
                <a:cubicBezTo>
                  <a:pt x="683" y="131"/>
                  <a:pt x="683" y="131"/>
                  <a:pt x="683" y="131"/>
                </a:cubicBezTo>
                <a:cubicBezTo>
                  <a:pt x="683" y="131"/>
                  <a:pt x="683" y="129"/>
                  <a:pt x="683" y="127"/>
                </a:cubicBezTo>
                <a:cubicBezTo>
                  <a:pt x="683" y="126"/>
                  <a:pt x="681" y="122"/>
                  <a:pt x="675" y="122"/>
                </a:cubicBezTo>
                <a:cubicBezTo>
                  <a:pt x="669" y="122"/>
                  <a:pt x="667" y="126"/>
                  <a:pt x="667" y="127"/>
                </a:cubicBezTo>
                <a:cubicBezTo>
                  <a:pt x="667" y="128"/>
                  <a:pt x="666" y="130"/>
                  <a:pt x="666" y="131"/>
                </a:cubicBezTo>
                <a:cubicBezTo>
                  <a:pt x="666" y="170"/>
                  <a:pt x="666" y="170"/>
                  <a:pt x="666" y="170"/>
                </a:cubicBezTo>
                <a:cubicBezTo>
                  <a:pt x="666" y="171"/>
                  <a:pt x="666" y="173"/>
                  <a:pt x="667" y="173"/>
                </a:cubicBezTo>
                <a:cubicBezTo>
                  <a:pt x="667" y="174"/>
                  <a:pt x="668" y="179"/>
                  <a:pt x="675" y="179"/>
                </a:cubicBezTo>
                <a:cubicBezTo>
                  <a:pt x="682" y="179"/>
                  <a:pt x="683" y="174"/>
                  <a:pt x="683" y="173"/>
                </a:cubicBezTo>
                <a:cubicBezTo>
                  <a:pt x="683" y="172"/>
                  <a:pt x="684" y="171"/>
                  <a:pt x="684" y="170"/>
                </a:cubicBezTo>
                <a:cubicBezTo>
                  <a:pt x="684" y="158"/>
                  <a:pt x="684" y="158"/>
                  <a:pt x="684" y="158"/>
                </a:cubicBezTo>
                <a:cubicBezTo>
                  <a:pt x="675" y="158"/>
                  <a:pt x="675" y="158"/>
                  <a:pt x="675" y="158"/>
                </a:cubicBezTo>
                <a:cubicBezTo>
                  <a:pt x="675" y="145"/>
                  <a:pt x="675" y="145"/>
                  <a:pt x="675" y="145"/>
                </a:cubicBezTo>
                <a:cubicBezTo>
                  <a:pt x="705" y="145"/>
                  <a:pt x="705" y="145"/>
                  <a:pt x="705" y="145"/>
                </a:cubicBezTo>
                <a:cubicBezTo>
                  <a:pt x="705" y="145"/>
                  <a:pt x="705" y="168"/>
                  <a:pt x="705" y="168"/>
                </a:cubicBezTo>
                <a:cubicBezTo>
                  <a:pt x="705" y="170"/>
                  <a:pt x="705" y="171"/>
                  <a:pt x="705" y="174"/>
                </a:cubicBezTo>
                <a:cubicBezTo>
                  <a:pt x="705" y="178"/>
                  <a:pt x="703" y="181"/>
                  <a:pt x="701" y="184"/>
                </a:cubicBezTo>
                <a:cubicBezTo>
                  <a:pt x="772" y="151"/>
                  <a:pt x="813" y="114"/>
                  <a:pt x="808" y="82"/>
                </a:cubicBezTo>
                <a:close/>
                <a:moveTo>
                  <a:pt x="233" y="193"/>
                </a:moveTo>
                <a:cubicBezTo>
                  <a:pt x="222" y="118"/>
                  <a:pt x="222" y="118"/>
                  <a:pt x="222" y="118"/>
                </a:cubicBezTo>
                <a:cubicBezTo>
                  <a:pt x="222" y="118"/>
                  <a:pt x="222" y="118"/>
                  <a:pt x="222" y="118"/>
                </a:cubicBezTo>
                <a:cubicBezTo>
                  <a:pt x="210" y="193"/>
                  <a:pt x="210" y="193"/>
                  <a:pt x="210" y="193"/>
                </a:cubicBezTo>
                <a:cubicBezTo>
                  <a:pt x="187" y="193"/>
                  <a:pt x="187" y="193"/>
                  <a:pt x="187" y="193"/>
                </a:cubicBezTo>
                <a:cubicBezTo>
                  <a:pt x="203" y="108"/>
                  <a:pt x="203" y="108"/>
                  <a:pt x="203" y="108"/>
                </a:cubicBezTo>
                <a:cubicBezTo>
                  <a:pt x="241" y="108"/>
                  <a:pt x="241" y="108"/>
                  <a:pt x="241" y="108"/>
                </a:cubicBezTo>
                <a:cubicBezTo>
                  <a:pt x="257" y="193"/>
                  <a:pt x="257" y="193"/>
                  <a:pt x="257" y="193"/>
                </a:cubicBezTo>
                <a:lnTo>
                  <a:pt x="233" y="193"/>
                </a:lnTo>
                <a:close/>
                <a:moveTo>
                  <a:pt x="346" y="193"/>
                </a:moveTo>
                <a:cubicBezTo>
                  <a:pt x="346" y="119"/>
                  <a:pt x="346" y="119"/>
                  <a:pt x="346" y="119"/>
                </a:cubicBezTo>
                <a:cubicBezTo>
                  <a:pt x="345" y="119"/>
                  <a:pt x="345" y="119"/>
                  <a:pt x="345" y="119"/>
                </a:cubicBezTo>
                <a:cubicBezTo>
                  <a:pt x="331" y="193"/>
                  <a:pt x="331" y="193"/>
                  <a:pt x="331" y="193"/>
                </a:cubicBezTo>
                <a:cubicBezTo>
                  <a:pt x="309" y="193"/>
                  <a:pt x="309" y="193"/>
                  <a:pt x="309" y="193"/>
                </a:cubicBezTo>
                <a:cubicBezTo>
                  <a:pt x="296" y="119"/>
                  <a:pt x="296" y="119"/>
                  <a:pt x="296" y="119"/>
                </a:cubicBezTo>
                <a:cubicBezTo>
                  <a:pt x="295" y="119"/>
                  <a:pt x="295" y="119"/>
                  <a:pt x="295" y="119"/>
                </a:cubicBezTo>
                <a:cubicBezTo>
                  <a:pt x="295" y="193"/>
                  <a:pt x="295" y="193"/>
                  <a:pt x="295" y="193"/>
                </a:cubicBezTo>
                <a:cubicBezTo>
                  <a:pt x="273" y="193"/>
                  <a:pt x="273" y="193"/>
                  <a:pt x="273" y="193"/>
                </a:cubicBezTo>
                <a:cubicBezTo>
                  <a:pt x="275" y="108"/>
                  <a:pt x="275" y="108"/>
                  <a:pt x="275" y="108"/>
                </a:cubicBezTo>
                <a:cubicBezTo>
                  <a:pt x="310" y="108"/>
                  <a:pt x="310" y="108"/>
                  <a:pt x="310" y="108"/>
                </a:cubicBezTo>
                <a:cubicBezTo>
                  <a:pt x="320" y="171"/>
                  <a:pt x="320" y="171"/>
                  <a:pt x="320" y="171"/>
                </a:cubicBezTo>
                <a:cubicBezTo>
                  <a:pt x="321" y="171"/>
                  <a:pt x="321" y="171"/>
                  <a:pt x="321" y="171"/>
                </a:cubicBezTo>
                <a:cubicBezTo>
                  <a:pt x="331" y="108"/>
                  <a:pt x="331" y="108"/>
                  <a:pt x="331" y="108"/>
                </a:cubicBezTo>
                <a:cubicBezTo>
                  <a:pt x="366" y="108"/>
                  <a:pt x="366" y="108"/>
                  <a:pt x="366" y="108"/>
                </a:cubicBezTo>
                <a:cubicBezTo>
                  <a:pt x="368" y="193"/>
                  <a:pt x="368" y="193"/>
                  <a:pt x="368" y="193"/>
                </a:cubicBezTo>
                <a:lnTo>
                  <a:pt x="346" y="193"/>
                </a:lnTo>
                <a:close/>
                <a:moveTo>
                  <a:pt x="449" y="177"/>
                </a:moveTo>
                <a:cubicBezTo>
                  <a:pt x="446" y="193"/>
                  <a:pt x="430" y="196"/>
                  <a:pt x="419" y="196"/>
                </a:cubicBezTo>
                <a:cubicBezTo>
                  <a:pt x="400" y="196"/>
                  <a:pt x="388" y="188"/>
                  <a:pt x="388" y="172"/>
                </a:cubicBezTo>
                <a:cubicBezTo>
                  <a:pt x="388" y="165"/>
                  <a:pt x="388" y="165"/>
                  <a:pt x="388" y="165"/>
                </a:cubicBezTo>
                <a:cubicBezTo>
                  <a:pt x="411" y="165"/>
                  <a:pt x="411" y="165"/>
                  <a:pt x="411" y="165"/>
                </a:cubicBezTo>
                <a:cubicBezTo>
                  <a:pt x="411" y="173"/>
                  <a:pt x="411" y="173"/>
                  <a:pt x="411" y="173"/>
                </a:cubicBezTo>
                <a:cubicBezTo>
                  <a:pt x="411" y="178"/>
                  <a:pt x="414" y="181"/>
                  <a:pt x="419" y="181"/>
                </a:cubicBezTo>
                <a:cubicBezTo>
                  <a:pt x="424" y="181"/>
                  <a:pt x="426" y="179"/>
                  <a:pt x="427" y="175"/>
                </a:cubicBezTo>
                <a:cubicBezTo>
                  <a:pt x="427" y="173"/>
                  <a:pt x="428" y="171"/>
                  <a:pt x="427" y="169"/>
                </a:cubicBezTo>
                <a:cubicBezTo>
                  <a:pt x="423" y="158"/>
                  <a:pt x="393" y="153"/>
                  <a:pt x="389" y="136"/>
                </a:cubicBezTo>
                <a:cubicBezTo>
                  <a:pt x="388" y="132"/>
                  <a:pt x="388" y="129"/>
                  <a:pt x="389" y="125"/>
                </a:cubicBezTo>
                <a:cubicBezTo>
                  <a:pt x="391" y="109"/>
                  <a:pt x="406" y="106"/>
                  <a:pt x="418" y="106"/>
                </a:cubicBezTo>
                <a:cubicBezTo>
                  <a:pt x="429" y="106"/>
                  <a:pt x="437" y="108"/>
                  <a:pt x="442" y="113"/>
                </a:cubicBezTo>
                <a:cubicBezTo>
                  <a:pt x="445" y="116"/>
                  <a:pt x="447" y="121"/>
                  <a:pt x="447" y="127"/>
                </a:cubicBezTo>
                <a:cubicBezTo>
                  <a:pt x="447" y="133"/>
                  <a:pt x="447" y="133"/>
                  <a:pt x="447" y="133"/>
                </a:cubicBezTo>
                <a:cubicBezTo>
                  <a:pt x="426" y="133"/>
                  <a:pt x="426" y="133"/>
                  <a:pt x="426" y="133"/>
                </a:cubicBezTo>
                <a:cubicBezTo>
                  <a:pt x="426" y="128"/>
                  <a:pt x="426" y="128"/>
                  <a:pt x="426" y="128"/>
                </a:cubicBezTo>
                <a:cubicBezTo>
                  <a:pt x="426" y="123"/>
                  <a:pt x="423" y="121"/>
                  <a:pt x="418" y="121"/>
                </a:cubicBezTo>
                <a:cubicBezTo>
                  <a:pt x="414" y="121"/>
                  <a:pt x="411" y="122"/>
                  <a:pt x="411" y="126"/>
                </a:cubicBezTo>
                <a:cubicBezTo>
                  <a:pt x="410" y="127"/>
                  <a:pt x="410" y="129"/>
                  <a:pt x="411" y="130"/>
                </a:cubicBezTo>
                <a:cubicBezTo>
                  <a:pt x="413" y="140"/>
                  <a:pt x="445" y="146"/>
                  <a:pt x="448" y="163"/>
                </a:cubicBezTo>
                <a:cubicBezTo>
                  <a:pt x="449" y="165"/>
                  <a:pt x="450" y="170"/>
                  <a:pt x="449" y="177"/>
                </a:cubicBezTo>
                <a:close/>
                <a:moveTo>
                  <a:pt x="528" y="169"/>
                </a:moveTo>
                <a:cubicBezTo>
                  <a:pt x="528" y="171"/>
                  <a:pt x="528" y="174"/>
                  <a:pt x="528" y="175"/>
                </a:cubicBezTo>
                <a:cubicBezTo>
                  <a:pt x="527" y="189"/>
                  <a:pt x="517" y="196"/>
                  <a:pt x="498" y="196"/>
                </a:cubicBezTo>
                <a:cubicBezTo>
                  <a:pt x="480" y="196"/>
                  <a:pt x="470" y="189"/>
                  <a:pt x="468" y="175"/>
                </a:cubicBezTo>
                <a:cubicBezTo>
                  <a:pt x="468" y="174"/>
                  <a:pt x="468" y="171"/>
                  <a:pt x="468" y="169"/>
                </a:cubicBezTo>
                <a:cubicBezTo>
                  <a:pt x="468" y="108"/>
                  <a:pt x="468" y="108"/>
                  <a:pt x="468" y="108"/>
                </a:cubicBezTo>
                <a:cubicBezTo>
                  <a:pt x="490" y="108"/>
                  <a:pt x="490" y="108"/>
                  <a:pt x="490" y="108"/>
                </a:cubicBezTo>
                <a:cubicBezTo>
                  <a:pt x="490" y="171"/>
                  <a:pt x="490" y="171"/>
                  <a:pt x="490" y="171"/>
                </a:cubicBezTo>
                <a:cubicBezTo>
                  <a:pt x="490" y="172"/>
                  <a:pt x="490" y="173"/>
                  <a:pt x="490" y="174"/>
                </a:cubicBezTo>
                <a:cubicBezTo>
                  <a:pt x="491" y="176"/>
                  <a:pt x="492" y="180"/>
                  <a:pt x="498" y="180"/>
                </a:cubicBezTo>
                <a:cubicBezTo>
                  <a:pt x="504" y="180"/>
                  <a:pt x="506" y="176"/>
                  <a:pt x="506" y="174"/>
                </a:cubicBezTo>
                <a:cubicBezTo>
                  <a:pt x="506" y="173"/>
                  <a:pt x="506" y="172"/>
                  <a:pt x="506" y="171"/>
                </a:cubicBezTo>
                <a:cubicBezTo>
                  <a:pt x="506" y="108"/>
                  <a:pt x="506" y="108"/>
                  <a:pt x="506" y="108"/>
                </a:cubicBezTo>
                <a:cubicBezTo>
                  <a:pt x="528" y="108"/>
                  <a:pt x="528" y="108"/>
                  <a:pt x="528" y="108"/>
                </a:cubicBezTo>
                <a:cubicBezTo>
                  <a:pt x="528" y="108"/>
                  <a:pt x="528" y="169"/>
                  <a:pt x="528" y="169"/>
                </a:cubicBezTo>
                <a:close/>
                <a:moveTo>
                  <a:pt x="623" y="192"/>
                </a:moveTo>
                <a:cubicBezTo>
                  <a:pt x="592" y="192"/>
                  <a:pt x="592" y="192"/>
                  <a:pt x="592" y="192"/>
                </a:cubicBezTo>
                <a:cubicBezTo>
                  <a:pt x="572" y="125"/>
                  <a:pt x="572" y="125"/>
                  <a:pt x="572" y="125"/>
                </a:cubicBezTo>
                <a:cubicBezTo>
                  <a:pt x="572" y="125"/>
                  <a:pt x="572" y="125"/>
                  <a:pt x="572" y="125"/>
                </a:cubicBezTo>
                <a:cubicBezTo>
                  <a:pt x="573" y="192"/>
                  <a:pt x="573" y="192"/>
                  <a:pt x="573" y="192"/>
                </a:cubicBezTo>
                <a:cubicBezTo>
                  <a:pt x="551" y="192"/>
                  <a:pt x="551" y="192"/>
                  <a:pt x="551" y="192"/>
                </a:cubicBezTo>
                <a:cubicBezTo>
                  <a:pt x="551" y="108"/>
                  <a:pt x="551" y="108"/>
                  <a:pt x="551" y="108"/>
                </a:cubicBezTo>
                <a:cubicBezTo>
                  <a:pt x="583" y="108"/>
                  <a:pt x="583" y="108"/>
                  <a:pt x="583" y="108"/>
                </a:cubicBezTo>
                <a:cubicBezTo>
                  <a:pt x="602" y="173"/>
                  <a:pt x="602" y="173"/>
                  <a:pt x="602" y="173"/>
                </a:cubicBezTo>
                <a:cubicBezTo>
                  <a:pt x="603" y="173"/>
                  <a:pt x="603" y="173"/>
                  <a:pt x="603" y="173"/>
                </a:cubicBezTo>
                <a:cubicBezTo>
                  <a:pt x="602" y="108"/>
                  <a:pt x="602" y="108"/>
                  <a:pt x="602" y="108"/>
                </a:cubicBezTo>
                <a:cubicBezTo>
                  <a:pt x="623" y="108"/>
                  <a:pt x="623" y="108"/>
                  <a:pt x="623" y="108"/>
                </a:cubicBezTo>
                <a:lnTo>
                  <a:pt x="623" y="19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Digital Tv Labs logo"/>
          <p:cNvPicPr>
            <a:picLocks noChangeAspect="1" noChangeArrowheads="1"/>
          </p:cNvPicPr>
          <p:nvPr/>
        </p:nvPicPr>
        <p:blipFill>
          <a:blip r:embed="rId4" cstate="print"/>
          <a:srcRect/>
          <a:stretch>
            <a:fillRect/>
          </a:stretch>
        </p:blipFill>
        <p:spPr bwMode="auto">
          <a:xfrm>
            <a:off x="4676775" y="5949280"/>
            <a:ext cx="4467225" cy="7715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Viewer expectation</a:t>
            </a:r>
            <a:endParaRPr lang="en-GB" dirty="0"/>
          </a:p>
        </p:txBody>
      </p:sp>
      <p:pic>
        <p:nvPicPr>
          <p:cNvPr id="13320" name="Picture 8" descr="http://www.roadtrip-planner.com/images/Couchpotato.jpg"/>
          <p:cNvPicPr>
            <a:picLocks noChangeAspect="1" noChangeArrowheads="1"/>
          </p:cNvPicPr>
          <p:nvPr/>
        </p:nvPicPr>
        <p:blipFill>
          <a:blip r:embed="rId3" cstate="print"/>
          <a:srcRect/>
          <a:stretch>
            <a:fillRect/>
          </a:stretch>
        </p:blipFill>
        <p:spPr bwMode="auto">
          <a:xfrm>
            <a:off x="2699792" y="1988840"/>
            <a:ext cx="3686175" cy="3448051"/>
          </a:xfrm>
          <a:prstGeom prst="rect">
            <a:avLst/>
          </a:prstGeom>
          <a:noFill/>
        </p:spPr>
      </p:pic>
      <p:grpSp>
        <p:nvGrpSpPr>
          <p:cNvPr id="44" name="Group 43"/>
          <p:cNvGrpSpPr/>
          <p:nvPr/>
        </p:nvGrpSpPr>
        <p:grpSpPr>
          <a:xfrm>
            <a:off x="5508104" y="1916832"/>
            <a:ext cx="3312368" cy="1200329"/>
            <a:chOff x="5508104" y="1916832"/>
            <a:chExt cx="3312368" cy="1200329"/>
          </a:xfrm>
        </p:grpSpPr>
        <p:sp>
          <p:nvSpPr>
            <p:cNvPr id="10" name="TextBox 9"/>
            <p:cNvSpPr txBox="1"/>
            <p:nvPr/>
          </p:nvSpPr>
          <p:spPr>
            <a:xfrm>
              <a:off x="6444208" y="1916832"/>
              <a:ext cx="237626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3600" dirty="0" smtClean="0"/>
                <a:t>Typical TV viewer</a:t>
              </a:r>
              <a:endParaRPr lang="en-GB" sz="3600" dirty="0"/>
            </a:p>
          </p:txBody>
        </p:sp>
        <p:cxnSp>
          <p:nvCxnSpPr>
            <p:cNvPr id="12" name="Straight Arrow Connector 11"/>
            <p:cNvCxnSpPr>
              <a:stCxn id="10" idx="1"/>
            </p:cNvCxnSpPr>
            <p:nvPr/>
          </p:nvCxnSpPr>
          <p:spPr>
            <a:xfrm flipH="1">
              <a:off x="5508104" y="2516997"/>
              <a:ext cx="936104" cy="33593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21" name="Group 20"/>
          <p:cNvGrpSpPr/>
          <p:nvPr/>
        </p:nvGrpSpPr>
        <p:grpSpPr>
          <a:xfrm>
            <a:off x="251520" y="5229200"/>
            <a:ext cx="4536504" cy="1272337"/>
            <a:chOff x="251520" y="5229200"/>
            <a:chExt cx="4536504" cy="1272337"/>
          </a:xfrm>
        </p:grpSpPr>
        <p:sp>
          <p:nvSpPr>
            <p:cNvPr id="15" name="TextBox 14"/>
            <p:cNvSpPr txBox="1"/>
            <p:nvPr/>
          </p:nvSpPr>
          <p:spPr>
            <a:xfrm>
              <a:off x="251520" y="5301208"/>
              <a:ext cx="334786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3600" dirty="0" smtClean="0"/>
                <a:t>Location of remote control</a:t>
              </a:r>
              <a:endParaRPr lang="en-GB" sz="3600" dirty="0"/>
            </a:p>
          </p:txBody>
        </p:sp>
        <p:cxnSp>
          <p:nvCxnSpPr>
            <p:cNvPr id="16" name="Straight Arrow Connector 15"/>
            <p:cNvCxnSpPr>
              <a:stCxn id="15" idx="3"/>
            </p:cNvCxnSpPr>
            <p:nvPr/>
          </p:nvCxnSpPr>
          <p:spPr>
            <a:xfrm flipV="1">
              <a:off x="3599384" y="5229200"/>
              <a:ext cx="1188640" cy="67217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45" name="Group 44"/>
          <p:cNvGrpSpPr/>
          <p:nvPr/>
        </p:nvGrpSpPr>
        <p:grpSpPr>
          <a:xfrm>
            <a:off x="395536" y="1340768"/>
            <a:ext cx="3960440" cy="1872208"/>
            <a:chOff x="395536" y="1340768"/>
            <a:chExt cx="3960440" cy="1872208"/>
          </a:xfrm>
        </p:grpSpPr>
        <p:sp>
          <p:nvSpPr>
            <p:cNvPr id="23" name="TextBox 22"/>
            <p:cNvSpPr txBox="1"/>
            <p:nvPr/>
          </p:nvSpPr>
          <p:spPr>
            <a:xfrm>
              <a:off x="395536" y="1340768"/>
              <a:ext cx="252028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3600" dirty="0" smtClean="0"/>
                <a:t>Alternative UI methods</a:t>
              </a:r>
              <a:endParaRPr lang="en-GB" sz="3600" dirty="0"/>
            </a:p>
          </p:txBody>
        </p:sp>
        <p:cxnSp>
          <p:nvCxnSpPr>
            <p:cNvPr id="24" name="Straight Arrow Connector 23"/>
            <p:cNvCxnSpPr/>
            <p:nvPr/>
          </p:nvCxnSpPr>
          <p:spPr>
            <a:xfrm>
              <a:off x="2915816" y="2276872"/>
              <a:ext cx="1440160" cy="5760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a:off x="2915816" y="2348880"/>
              <a:ext cx="432048" cy="864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59353" y="1556792"/>
            <a:ext cx="8805136" cy="46356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Broadcaster expectation</a:t>
            </a:r>
            <a:endParaRPr lang="en-GB" dirty="0"/>
          </a:p>
        </p:txBody>
      </p:sp>
      <p:pic>
        <p:nvPicPr>
          <p:cNvPr id="4" name="Image 2"/>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1404368" y="2060848"/>
            <a:ext cx="6480000" cy="3600000"/>
          </a:xfrm>
          <a:prstGeom prst="rect">
            <a:avLst/>
          </a:prstGeom>
        </p:spPr>
      </p:pic>
      <p:pic>
        <p:nvPicPr>
          <p:cNvPr id="5" name="Picture 2" descr="C:\Users\Regis\Pictures\vlcsnap-2013-08-20-16h21m41s86.png"/>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04368" y="2060848"/>
            <a:ext cx="6480000" cy="36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age 2"/>
          <p:cNvPicPr>
            <a:picLocks/>
          </p:cNvPicPr>
          <p:nvPr/>
        </p:nvPicPr>
        <p:blipFill>
          <a:blip r:embed="rId6" cstate="print">
            <a:extLst>
              <a:ext uri="{28A0092B-C50C-407E-A947-70E740481C1C}">
                <a14:useLocalDpi xmlns="" xmlns:a14="http://schemas.microsoft.com/office/drawing/2010/main" val="0"/>
              </a:ext>
            </a:extLst>
          </a:blip>
          <a:stretch>
            <a:fillRect/>
          </a:stretch>
        </p:blipFill>
        <p:spPr>
          <a:xfrm>
            <a:off x="1404368" y="2060848"/>
            <a:ext cx="6480000" cy="3600000"/>
          </a:xfrm>
          <a:prstGeom prst="rect">
            <a:avLst/>
          </a:prstGeom>
        </p:spPr>
      </p:pic>
      <p:pic>
        <p:nvPicPr>
          <p:cNvPr id="7" name="Picture 6" descr="121122_Sat1_Renault_01"/>
          <p:cNvPicPr>
            <a:picLocks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404368" y="2060848"/>
            <a:ext cx="6480000" cy="36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Grafik 6"/>
          <p:cNvPicPr>
            <a:picLocks/>
          </p:cNvPicPr>
          <p:nvPr/>
        </p:nvPicPr>
        <p:blipFill>
          <a:blip r:embed="rId8" cstate="print">
            <a:extLst>
              <a:ext uri="{28A0092B-C50C-407E-A947-70E740481C1C}">
                <a14:useLocalDpi xmlns="" xmlns:a14="http://schemas.microsoft.com/office/drawing/2010/main" val="0"/>
              </a:ext>
            </a:extLst>
          </a:blip>
          <a:stretch>
            <a:fillRect/>
          </a:stretch>
        </p:blipFill>
        <p:spPr>
          <a:xfrm>
            <a:off x="1404368" y="2060848"/>
            <a:ext cx="6480000" cy="3600000"/>
          </a:xfrm>
          <a:prstGeom prst="rect">
            <a:avLst/>
          </a:prstGeom>
        </p:spPr>
      </p:pic>
      <p:pic>
        <p:nvPicPr>
          <p:cNvPr id="10" name="Grafik 19" descr="ARD-1.jpg"/>
          <p:cNvPicPr>
            <a:picLocks/>
          </p:cNvPicPr>
          <p:nvPr/>
        </p:nvPicPr>
        <p:blipFill>
          <a:blip r:embed="rId9" cstate="print"/>
          <a:srcRect/>
          <a:stretch>
            <a:fillRect/>
          </a:stretch>
        </p:blipFill>
        <p:spPr bwMode="auto">
          <a:xfrm>
            <a:off x="1404368" y="2060848"/>
            <a:ext cx="6480000" cy="3600000"/>
          </a:xfrm>
          <a:prstGeom prst="rect">
            <a:avLst/>
          </a:prstGeom>
          <a:noFill/>
          <a:ln w="9525">
            <a:noFill/>
            <a:miter lim="800000"/>
            <a:headEnd/>
            <a:tailEnd/>
          </a:ln>
        </p:spPr>
      </p:pic>
      <p:pic>
        <p:nvPicPr>
          <p:cNvPr id="11" name="Picture 10"/>
          <p:cNvPicPr>
            <a:picLocks noChangeArrowheads="1"/>
          </p:cNvPicPr>
          <p:nvPr/>
        </p:nvPicPr>
        <p:blipFill>
          <a:blip r:embed="rId10" cstate="print"/>
          <a:srcRect/>
          <a:stretch>
            <a:fillRect/>
          </a:stretch>
        </p:blipFill>
        <p:spPr bwMode="auto">
          <a:xfrm>
            <a:off x="1404368" y="2060848"/>
            <a:ext cx="6480000" cy="3600000"/>
          </a:xfrm>
          <a:prstGeom prst="rect">
            <a:avLst/>
          </a:prstGeom>
          <a:noFill/>
          <a:ln w="9525">
            <a:noFill/>
            <a:miter lim="800000"/>
            <a:headEnd/>
            <a:tailEnd/>
          </a:ln>
        </p:spPr>
      </p:pic>
      <p:pic>
        <p:nvPicPr>
          <p:cNvPr id="12" name="Picture 11"/>
          <p:cNvPicPr>
            <a:picLocks noChangeArrowheads="1"/>
          </p:cNvPicPr>
          <p:nvPr/>
        </p:nvPicPr>
        <p:blipFill>
          <a:blip r:embed="rId11" cstate="print"/>
          <a:srcRect/>
          <a:stretch>
            <a:fillRect/>
          </a:stretch>
        </p:blipFill>
        <p:spPr bwMode="auto">
          <a:xfrm>
            <a:off x="1404368" y="2060848"/>
            <a:ext cx="6480000" cy="3600000"/>
          </a:xfrm>
          <a:prstGeom prst="rect">
            <a:avLst/>
          </a:prstGeom>
          <a:noFill/>
          <a:ln w="9525">
            <a:noFill/>
            <a:miter lim="800000"/>
            <a:headEnd/>
            <a:tailEnd/>
          </a:ln>
        </p:spPr>
      </p:pic>
      <p:pic>
        <p:nvPicPr>
          <p:cNvPr id="13" name="Picture 12"/>
          <p:cNvPicPr>
            <a:picLocks noChangeArrowheads="1"/>
          </p:cNvPicPr>
          <p:nvPr/>
        </p:nvPicPr>
        <p:blipFill>
          <a:blip r:embed="rId12" cstate="print"/>
          <a:srcRect/>
          <a:stretch>
            <a:fillRect/>
          </a:stretch>
        </p:blipFill>
        <p:spPr bwMode="auto">
          <a:xfrm>
            <a:off x="1404368" y="2060848"/>
            <a:ext cx="6480000" cy="3600000"/>
          </a:xfrm>
          <a:prstGeom prst="rect">
            <a:avLst/>
          </a:prstGeom>
          <a:noFill/>
          <a:ln w="9525">
            <a:noFill/>
            <a:miter lim="800000"/>
            <a:headEnd/>
            <a:tailEnd/>
          </a:ln>
        </p:spPr>
      </p:pic>
      <p:pic>
        <p:nvPicPr>
          <p:cNvPr id="14" name="Grafik 17" descr="EPG ARD 2010-11-03 um 09.42.14.png"/>
          <p:cNvPicPr>
            <a:picLocks/>
          </p:cNvPicPr>
          <p:nvPr/>
        </p:nvPicPr>
        <p:blipFill>
          <a:blip r:embed="rId13" cstate="print"/>
          <a:srcRect/>
          <a:stretch>
            <a:fillRect/>
          </a:stretch>
        </p:blipFill>
        <p:spPr bwMode="auto">
          <a:xfrm>
            <a:off x="1404368" y="2060848"/>
            <a:ext cx="6480000" cy="3600000"/>
          </a:xfrm>
          <a:prstGeom prst="rect">
            <a:avLst/>
          </a:prstGeom>
          <a:noFill/>
          <a:ln w="9525">
            <a:noFill/>
            <a:miter lim="800000"/>
            <a:headEnd/>
            <a:tailEnd/>
          </a:ln>
        </p:spPr>
      </p:pic>
      <p:pic>
        <p:nvPicPr>
          <p:cNvPr id="15" name="Grafik 17" descr="101127_ARD-Mediathek_2.png"/>
          <p:cNvPicPr>
            <a:picLocks/>
          </p:cNvPicPr>
          <p:nvPr/>
        </p:nvPicPr>
        <p:blipFill>
          <a:blip r:embed="rId14" cstate="print"/>
          <a:srcRect/>
          <a:stretch>
            <a:fillRect/>
          </a:stretch>
        </p:blipFill>
        <p:spPr bwMode="auto">
          <a:xfrm>
            <a:off x="1404368" y="2060848"/>
            <a:ext cx="6480000" cy="3600000"/>
          </a:xfrm>
          <a:prstGeom prst="rect">
            <a:avLst/>
          </a:prstGeom>
          <a:noFill/>
          <a:ln w="9525">
            <a:noFill/>
            <a:miter lim="800000"/>
            <a:headEnd/>
            <a:tailEnd/>
          </a:ln>
        </p:spPr>
      </p:pic>
      <p:sp>
        <p:nvSpPr>
          <p:cNvPr id="17" name="TextBox 16"/>
          <p:cNvSpPr txBox="1"/>
          <p:nvPr/>
        </p:nvSpPr>
        <p:spPr>
          <a:xfrm>
            <a:off x="1691680" y="1340768"/>
            <a:ext cx="6120680" cy="954107"/>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smtClean="0"/>
              <a:t>Broadcasters expect applications to be displayed the same on all TVs</a:t>
            </a:r>
            <a:endParaRPr lang="en-GB" sz="2800" dirty="0"/>
          </a:p>
        </p:txBody>
      </p:sp>
      <p:sp>
        <p:nvSpPr>
          <p:cNvPr id="18" name="TextBox 17"/>
          <p:cNvSpPr txBox="1"/>
          <p:nvPr/>
        </p:nvSpPr>
        <p:spPr>
          <a:xfrm>
            <a:off x="1691680" y="2565291"/>
            <a:ext cx="6120680" cy="954107"/>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smtClean="0"/>
              <a:t>TVs want to present the application in the same way</a:t>
            </a:r>
            <a:endParaRPr lang="en-GB" sz="2800" dirty="0"/>
          </a:p>
        </p:txBody>
      </p:sp>
      <p:sp>
        <p:nvSpPr>
          <p:cNvPr id="19" name="TextBox 18"/>
          <p:cNvSpPr txBox="1"/>
          <p:nvPr/>
        </p:nvSpPr>
        <p:spPr>
          <a:xfrm>
            <a:off x="1691680" y="5445224"/>
            <a:ext cx="6120680" cy="954107"/>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smtClean="0"/>
              <a:t>How can viewers know whether applications will be rendered correctly?</a:t>
            </a:r>
            <a:endParaRPr lang="en-GB" sz="2800" dirty="0"/>
          </a:p>
        </p:txBody>
      </p:sp>
      <p:sp>
        <p:nvSpPr>
          <p:cNvPr id="20" name="TextBox 19"/>
          <p:cNvSpPr txBox="1"/>
          <p:nvPr/>
        </p:nvSpPr>
        <p:spPr>
          <a:xfrm>
            <a:off x="1695872" y="3789814"/>
            <a:ext cx="6112296" cy="1261884"/>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dirty="0" smtClean="0"/>
              <a:t>There are ~10 new browsers launched every year (covering ~90% of Smart TVs)</a:t>
            </a:r>
          </a:p>
          <a:p>
            <a:pPr algn="ctr"/>
            <a:r>
              <a:rPr lang="en-GB" sz="2000" dirty="0" smtClean="0"/>
              <a:t>(and no software updates)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0-#ppt_w/2"/>
                                          </p:val>
                                        </p:tav>
                                        <p:tav tm="100000">
                                          <p:val>
                                            <p:strVal val="#ppt_x"/>
                                          </p:val>
                                        </p:tav>
                                      </p:tavLst>
                                    </p:anim>
                                    <p:anim calcmode="lin" valueType="num">
                                      <p:cBhvr additive="base">
                                        <p:cTn id="33" dur="10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0-#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0-#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8"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1000" fill="hold"/>
                                        <p:tgtEl>
                                          <p:spTgt spid="14"/>
                                        </p:tgtEl>
                                        <p:attrNameLst>
                                          <p:attrName>ppt_x</p:attrName>
                                        </p:attrNameLst>
                                      </p:cBhvr>
                                      <p:tavLst>
                                        <p:tav tm="0">
                                          <p:val>
                                            <p:strVal val="0-#ppt_w/2"/>
                                          </p:val>
                                        </p:tav>
                                        <p:tav tm="100000">
                                          <p:val>
                                            <p:strVal val="#ppt_x"/>
                                          </p:val>
                                        </p:tav>
                                      </p:tavLst>
                                    </p:anim>
                                    <p:anim calcmode="lin" valueType="num">
                                      <p:cBhvr additive="base">
                                        <p:cTn id="53" dur="10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fill="hold"/>
                                        <p:tgtEl>
                                          <p:spTgt spid="15"/>
                                        </p:tgtEl>
                                        <p:attrNameLst>
                                          <p:attrName>ppt_x</p:attrName>
                                        </p:attrNameLst>
                                      </p:cBhvr>
                                      <p:tavLst>
                                        <p:tav tm="0">
                                          <p:val>
                                            <p:strVal val="0-#ppt_w/2"/>
                                          </p:val>
                                        </p:tav>
                                        <p:tav tm="100000">
                                          <p:val>
                                            <p:strVal val="#ppt_x"/>
                                          </p:val>
                                        </p:tav>
                                      </p:tavLst>
                                    </p:anim>
                                    <p:anim calcmode="lin" valueType="num">
                                      <p:cBhvr additive="base">
                                        <p:cTn id="5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Giving viewers confidence</a:t>
            </a:r>
            <a:endParaRPr lang="en-GB" dirty="0"/>
          </a:p>
        </p:txBody>
      </p:sp>
      <p:pic>
        <p:nvPicPr>
          <p:cNvPr id="17410" name="Picture 2" descr="http://tariqueneyaz.files.wordpress.com/2012/04/alg_greece_tv_shop.jpg"/>
          <p:cNvPicPr>
            <a:picLocks noChangeAspect="1" noChangeArrowheads="1"/>
          </p:cNvPicPr>
          <p:nvPr/>
        </p:nvPicPr>
        <p:blipFill>
          <a:blip r:embed="rId3" cstate="print"/>
          <a:srcRect/>
          <a:stretch>
            <a:fillRect/>
          </a:stretch>
        </p:blipFill>
        <p:spPr bwMode="auto">
          <a:xfrm>
            <a:off x="1187624" y="1556792"/>
            <a:ext cx="6912768" cy="4537064"/>
          </a:xfrm>
          <a:prstGeom prst="rect">
            <a:avLst/>
          </a:prstGeom>
          <a:noFill/>
        </p:spPr>
      </p:pic>
      <p:pic>
        <p:nvPicPr>
          <p:cNvPr id="17412" name="Picture 4"/>
          <p:cNvPicPr>
            <a:picLocks noChangeAspect="1" noChangeArrowheads="1"/>
          </p:cNvPicPr>
          <p:nvPr/>
        </p:nvPicPr>
        <p:blipFill>
          <a:blip r:embed="rId4" cstate="print"/>
          <a:srcRect/>
          <a:stretch>
            <a:fillRect/>
          </a:stretch>
        </p:blipFill>
        <p:spPr bwMode="auto">
          <a:xfrm>
            <a:off x="179512" y="3927809"/>
            <a:ext cx="4505325" cy="2930191"/>
          </a:xfrm>
          <a:prstGeom prst="rect">
            <a:avLst/>
          </a:prstGeom>
          <a:noFill/>
          <a:ln w="38100">
            <a:solidFill>
              <a:schemeClr val="tx1"/>
            </a:solidFill>
            <a:miter lim="800000"/>
            <a:headEnd/>
            <a:tailEnd/>
          </a:ln>
        </p:spPr>
      </p:pic>
      <p:grpSp>
        <p:nvGrpSpPr>
          <p:cNvPr id="14" name="Group 13"/>
          <p:cNvGrpSpPr/>
          <p:nvPr/>
        </p:nvGrpSpPr>
        <p:grpSpPr>
          <a:xfrm>
            <a:off x="467544" y="1340768"/>
            <a:ext cx="5328592" cy="2736304"/>
            <a:chOff x="467544" y="1340768"/>
            <a:chExt cx="5328592" cy="2736304"/>
          </a:xfrm>
        </p:grpSpPr>
        <p:pic>
          <p:nvPicPr>
            <p:cNvPr id="17411" name="Picture 3" descr="C:\Users\simon.waller\Documents\Standards work\IPTV\HbbTV\Presentations\hbbtv-logo_source.png"/>
            <p:cNvPicPr>
              <a:picLocks noChangeAspect="1" noChangeArrowheads="1"/>
            </p:cNvPicPr>
            <p:nvPr/>
          </p:nvPicPr>
          <p:blipFill>
            <a:blip r:embed="rId5" cstate="print"/>
            <a:srcRect/>
            <a:stretch>
              <a:fillRect/>
            </a:stretch>
          </p:blipFill>
          <p:spPr bwMode="auto">
            <a:xfrm>
              <a:off x="467544" y="1340768"/>
              <a:ext cx="3707904" cy="1749266"/>
            </a:xfrm>
            <a:prstGeom prst="rect">
              <a:avLst/>
            </a:prstGeom>
            <a:noFill/>
            <a:ln w="38100">
              <a:solidFill>
                <a:schemeClr val="tx1"/>
              </a:solidFill>
            </a:ln>
          </p:spPr>
        </p:pic>
        <p:cxnSp>
          <p:nvCxnSpPr>
            <p:cNvPr id="8" name="Straight Connector 7"/>
            <p:cNvCxnSpPr/>
            <p:nvPr/>
          </p:nvCxnSpPr>
          <p:spPr>
            <a:xfrm>
              <a:off x="4211960" y="1340768"/>
              <a:ext cx="1584176" cy="27363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7544" y="3140968"/>
              <a:ext cx="5328592"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796136" y="1412776"/>
            <a:ext cx="3024335"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200" dirty="0" smtClean="0"/>
              <a:t>TV has logo on the product (or its packaging)</a:t>
            </a:r>
            <a:endParaRPr lang="en-GB" sz="3200" dirty="0"/>
          </a:p>
        </p:txBody>
      </p:sp>
      <p:sp>
        <p:nvSpPr>
          <p:cNvPr id="13" name="TextBox 12"/>
          <p:cNvSpPr txBox="1"/>
          <p:nvPr/>
        </p:nvSpPr>
        <p:spPr>
          <a:xfrm>
            <a:off x="5580112" y="5085184"/>
            <a:ext cx="331236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200" dirty="0" smtClean="0"/>
              <a:t>TV manufacturer has signed binding agreement</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412"/>
                                        </p:tgtEl>
                                        <p:attrNameLst>
                                          <p:attrName>style.visibility</p:attrName>
                                        </p:attrNameLst>
                                      </p:cBhvr>
                                      <p:to>
                                        <p:strVal val="visible"/>
                                      </p:to>
                                    </p:set>
                                    <p:anim calcmode="lin" valueType="num">
                                      <p:cBhvr additive="base">
                                        <p:cTn id="28" dur="500" fill="hold"/>
                                        <p:tgtEl>
                                          <p:spTgt spid="17412"/>
                                        </p:tgtEl>
                                        <p:attrNameLst>
                                          <p:attrName>ppt_x</p:attrName>
                                        </p:attrNameLst>
                                      </p:cBhvr>
                                      <p:tavLst>
                                        <p:tav tm="0">
                                          <p:val>
                                            <p:strVal val="#ppt_x"/>
                                          </p:val>
                                        </p:tav>
                                        <p:tav tm="100000">
                                          <p:val>
                                            <p:strVal val="#ppt_x"/>
                                          </p:val>
                                        </p:tav>
                                      </p:tavLst>
                                    </p:anim>
                                    <p:anim calcmode="lin" valueType="num">
                                      <p:cBhvr additive="base">
                                        <p:cTn id="29"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539552" y="1484784"/>
            <a:ext cx="8261606" cy="5373216"/>
          </a:xfrm>
          <a:prstGeom prst="rect">
            <a:avLst/>
          </a:prstGeom>
          <a:noFill/>
          <a:ln w="38100">
            <a:noFill/>
            <a:miter lim="800000"/>
            <a:headEnd/>
            <a:tailEnd/>
          </a:ln>
        </p:spPr>
      </p:pic>
      <p:sp>
        <p:nvSpPr>
          <p:cNvPr id="2" name="Title 1"/>
          <p:cNvSpPr>
            <a:spLocks noGrp="1"/>
          </p:cNvSpPr>
          <p:nvPr>
            <p:ph type="title"/>
          </p:nvPr>
        </p:nvSpPr>
        <p:spPr/>
        <p:txBody>
          <a:bodyPr/>
          <a:lstStyle/>
          <a:p>
            <a:r>
              <a:rPr lang="en-GB" dirty="0" smtClean="0"/>
              <a:t>HbbTV Logo License Agreement</a:t>
            </a:r>
            <a:endParaRPr lang="en-GB" dirty="0"/>
          </a:p>
        </p:txBody>
      </p:sp>
      <p:graphicFrame>
        <p:nvGraphicFramePr>
          <p:cNvPr id="7" name="Content Placeholder 6"/>
          <p:cNvGraphicFramePr>
            <a:graphicFrameLocks noGrp="1"/>
          </p:cNvGraphicFramePr>
          <p:nvPr>
            <p:ph idx="1"/>
          </p:nvPr>
        </p:nvGraphicFramePr>
        <p:xfrm>
          <a:off x="518864"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3D598ACF-4B62-47CC-A975-B51A46A4617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1D448D5-50F8-41DE-B2AD-C7D1B67CBC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748C0D33-C35B-4D2F-9EE4-D9529050EE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HbbTV Testing System Overview</a:t>
            </a:r>
          </a:p>
        </p:txBody>
      </p:sp>
      <p:grpSp>
        <p:nvGrpSpPr>
          <p:cNvPr id="7" name="Group 6"/>
          <p:cNvGrpSpPr/>
          <p:nvPr/>
        </p:nvGrpSpPr>
        <p:grpSpPr>
          <a:xfrm>
            <a:off x="2627784" y="3412161"/>
            <a:ext cx="4117446" cy="2825151"/>
            <a:chOff x="3323188" y="3610352"/>
            <a:chExt cx="4117446" cy="2825151"/>
          </a:xfrm>
        </p:grpSpPr>
        <p:sp>
          <p:nvSpPr>
            <p:cNvPr id="8" name="Rectangle 7"/>
            <p:cNvSpPr/>
            <p:nvPr/>
          </p:nvSpPr>
          <p:spPr bwMode="auto">
            <a:xfrm>
              <a:off x="3323188" y="3610352"/>
              <a:ext cx="2920624" cy="2825151"/>
            </a:xfrm>
            <a:prstGeom prst="rect">
              <a:avLst/>
            </a:prstGeom>
            <a:noFill/>
            <a:ln w="25400" cap="flat" cmpd="sng" algn="ctr">
              <a:solidFill>
                <a:srgbClr val="306FCC"/>
              </a:solidFill>
              <a:prstDash val="dashDot"/>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endParaRPr kumimoji="0" lang="en-GB" sz="1400" b="0" i="0" u="none" strike="noStrike" kern="0" cap="none" spc="0" normalizeH="0" baseline="0" noProof="0" smtClean="0">
                <a:ln>
                  <a:noFill/>
                </a:ln>
                <a:solidFill>
                  <a:srgbClr val="FFFFFF"/>
                </a:solidFill>
                <a:effectLst/>
                <a:uLnTx/>
                <a:uFillTx/>
                <a:latin typeface="Arial"/>
              </a:endParaRPr>
            </a:p>
          </p:txBody>
        </p:sp>
        <p:sp>
          <p:nvSpPr>
            <p:cNvPr id="9" name="Rectangle 8"/>
            <p:cNvSpPr/>
            <p:nvPr/>
          </p:nvSpPr>
          <p:spPr bwMode="auto">
            <a:xfrm>
              <a:off x="3462047" y="3797020"/>
              <a:ext cx="2323177" cy="2223551"/>
            </a:xfrm>
            <a:prstGeom prst="rect">
              <a:avLst/>
            </a:prstGeom>
            <a:solidFill>
              <a:srgbClr val="99CCFF"/>
            </a:solidFill>
            <a:ln w="25400" cap="flat" cmpd="sng" algn="ctr">
              <a:solidFill>
                <a:srgbClr val="99CCFF">
                  <a:shade val="50000"/>
                </a:srgbClr>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endParaRPr kumimoji="0" lang="en-GB" sz="1400" b="1" i="0" u="none" strike="noStrike" kern="0" cap="none" spc="0" normalizeH="0" baseline="0" noProof="0" dirty="0" smtClean="0">
                <a:ln>
                  <a:noFill/>
                </a:ln>
                <a:solidFill>
                  <a:srgbClr val="0E3F96">
                    <a:lumMod val="75000"/>
                  </a:srgbClr>
                </a:solidFill>
                <a:effectLst/>
                <a:uLnTx/>
                <a:uFillTx/>
                <a:latin typeface="Arial"/>
              </a:endParaRPr>
            </a:p>
          </p:txBody>
        </p:sp>
        <p:sp>
          <p:nvSpPr>
            <p:cNvPr id="10" name="Rectangle 9"/>
            <p:cNvSpPr/>
            <p:nvPr/>
          </p:nvSpPr>
          <p:spPr bwMode="auto">
            <a:xfrm>
              <a:off x="3596158" y="3952499"/>
              <a:ext cx="2323177" cy="2216054"/>
            </a:xfrm>
            <a:prstGeom prst="rect">
              <a:avLst/>
            </a:prstGeom>
            <a:solidFill>
              <a:srgbClr val="99CCFF"/>
            </a:solidFill>
            <a:ln w="25400" cap="flat" cmpd="sng" algn="ctr">
              <a:solidFill>
                <a:srgbClr val="99CCFF">
                  <a:shade val="50000"/>
                </a:srgbClr>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endParaRPr kumimoji="0" lang="en-GB" sz="1400" b="1" i="0" u="none" strike="noStrike" kern="0" cap="none" spc="0" normalizeH="0" baseline="0" noProof="0" dirty="0" smtClean="0">
                <a:ln>
                  <a:noFill/>
                </a:ln>
                <a:solidFill>
                  <a:srgbClr val="0E3F96">
                    <a:lumMod val="75000"/>
                  </a:srgbClr>
                </a:solidFill>
                <a:effectLst/>
                <a:uLnTx/>
                <a:uFillTx/>
                <a:latin typeface="Arial"/>
              </a:endParaRPr>
            </a:p>
          </p:txBody>
        </p:sp>
        <p:sp>
          <p:nvSpPr>
            <p:cNvPr id="11" name="Rectangle 10"/>
            <p:cNvSpPr/>
            <p:nvPr/>
          </p:nvSpPr>
          <p:spPr bwMode="auto">
            <a:xfrm>
              <a:off x="3738623" y="4114993"/>
              <a:ext cx="2323177" cy="2197193"/>
            </a:xfrm>
            <a:prstGeom prst="rect">
              <a:avLst/>
            </a:prstGeom>
            <a:solidFill>
              <a:srgbClr val="99CCFF"/>
            </a:solidFill>
            <a:ln w="25400" cap="flat" cmpd="sng" algn="ctr">
              <a:solidFill>
                <a:srgbClr val="99CCFF">
                  <a:shade val="50000"/>
                </a:srgbClr>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400" b="1" i="0" u="none" strike="noStrike" kern="0" cap="none" spc="0" normalizeH="0" baseline="0" noProof="0" dirty="0" smtClean="0">
                  <a:ln>
                    <a:noFill/>
                  </a:ln>
                  <a:solidFill>
                    <a:srgbClr val="0E3F96">
                      <a:lumMod val="75000"/>
                    </a:srgbClr>
                  </a:solidFill>
                  <a:effectLst/>
                  <a:uLnTx/>
                  <a:uFillTx/>
                  <a:latin typeface="Arial"/>
                </a:rPr>
                <a:t>Test Case</a:t>
              </a:r>
            </a:p>
          </p:txBody>
        </p:sp>
        <p:sp>
          <p:nvSpPr>
            <p:cNvPr id="12" name="Rectangle 11"/>
            <p:cNvSpPr/>
            <p:nvPr/>
          </p:nvSpPr>
          <p:spPr bwMode="auto">
            <a:xfrm>
              <a:off x="3861138" y="4419330"/>
              <a:ext cx="2088530" cy="1170349"/>
            </a:xfrm>
            <a:prstGeom prst="rect">
              <a:avLst/>
            </a:prstGeom>
            <a:solidFill>
              <a:srgbClr val="B2B2B2">
                <a:lumMod val="60000"/>
                <a:lumOff val="40000"/>
              </a:srgbClr>
            </a:solidFill>
            <a:ln w="25400" cap="flat" cmpd="sng" algn="ctr">
              <a:solidFill>
                <a:srgbClr val="0A347F"/>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200" b="0" i="0" u="none" strike="noStrike" kern="0" cap="none" spc="0" normalizeH="0" baseline="0" noProof="0" dirty="0" smtClean="0">
                  <a:ln>
                    <a:noFill/>
                  </a:ln>
                  <a:solidFill>
                    <a:srgbClr val="0E3F96">
                      <a:lumMod val="75000"/>
                    </a:srgbClr>
                  </a:solidFill>
                  <a:effectLst/>
                  <a:uLnTx/>
                  <a:uFillTx/>
                  <a:latin typeface="Arial"/>
                </a:rPr>
                <a:t>Test Case XML</a:t>
              </a:r>
            </a:p>
          </p:txBody>
        </p:sp>
        <p:sp>
          <p:nvSpPr>
            <p:cNvPr id="13" name="Rectangle 12"/>
            <p:cNvSpPr/>
            <p:nvPr/>
          </p:nvSpPr>
          <p:spPr bwMode="auto">
            <a:xfrm>
              <a:off x="3920460" y="4697073"/>
              <a:ext cx="1959501" cy="352065"/>
            </a:xfrm>
            <a:prstGeom prst="rect">
              <a:avLst/>
            </a:prstGeom>
            <a:solidFill>
              <a:srgbClr val="0E3F96"/>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400" b="0" i="0" u="none" strike="noStrike" kern="0" cap="none" spc="0" normalizeH="0" baseline="0" noProof="0" dirty="0" smtClean="0">
                  <a:ln>
                    <a:noFill/>
                  </a:ln>
                  <a:solidFill>
                    <a:srgbClr val="FFFFFF"/>
                  </a:solidFill>
                  <a:effectLst/>
                  <a:uLnTx/>
                  <a:uFillTx/>
                  <a:latin typeface="Arial"/>
                </a:rPr>
                <a:t>Test Assertion</a:t>
              </a:r>
            </a:p>
          </p:txBody>
        </p:sp>
        <p:sp>
          <p:nvSpPr>
            <p:cNvPr id="14" name="Rectangle 13"/>
            <p:cNvSpPr/>
            <p:nvPr/>
          </p:nvSpPr>
          <p:spPr bwMode="auto">
            <a:xfrm>
              <a:off x="3920460" y="5153596"/>
              <a:ext cx="1949115" cy="325643"/>
            </a:xfrm>
            <a:prstGeom prst="rect">
              <a:avLst/>
            </a:prstGeom>
            <a:solidFill>
              <a:srgbClr val="0E3F96"/>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400" b="0" i="0" u="none" strike="noStrike" kern="0" cap="none" spc="0" normalizeH="0" baseline="0" noProof="0" dirty="0" smtClean="0">
                  <a:ln>
                    <a:noFill/>
                  </a:ln>
                  <a:solidFill>
                    <a:srgbClr val="FFFFFF"/>
                  </a:solidFill>
                  <a:effectLst/>
                  <a:uLnTx/>
                  <a:uFillTx/>
                  <a:latin typeface="Arial"/>
                </a:rPr>
                <a:t>Test Procedure</a:t>
              </a:r>
            </a:p>
          </p:txBody>
        </p:sp>
        <p:sp>
          <p:nvSpPr>
            <p:cNvPr id="15" name="Rectangle 14"/>
            <p:cNvSpPr/>
            <p:nvPr/>
          </p:nvSpPr>
          <p:spPr bwMode="auto">
            <a:xfrm>
              <a:off x="3921344" y="5679935"/>
              <a:ext cx="1968118" cy="523439"/>
            </a:xfrm>
            <a:prstGeom prst="rect">
              <a:avLst/>
            </a:prstGeom>
            <a:solidFill>
              <a:srgbClr val="0E3F96"/>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400" b="0" i="0" u="none" strike="noStrike" kern="0" cap="none" spc="0" normalizeH="0" baseline="0" noProof="0" dirty="0" smtClean="0">
                  <a:ln>
                    <a:noFill/>
                  </a:ln>
                  <a:solidFill>
                    <a:srgbClr val="FFFFFF"/>
                  </a:solidFill>
                  <a:effectLst/>
                  <a:uLnTx/>
                  <a:uFillTx/>
                  <a:latin typeface="Arial"/>
                </a:rPr>
                <a:t>Test Material &amp; Implementation</a:t>
              </a:r>
            </a:p>
          </p:txBody>
        </p:sp>
        <p:sp>
          <p:nvSpPr>
            <p:cNvPr id="16" name="TextBox 15"/>
            <p:cNvSpPr txBox="1"/>
            <p:nvPr/>
          </p:nvSpPr>
          <p:spPr>
            <a:xfrm>
              <a:off x="6243812" y="4908499"/>
              <a:ext cx="1196822" cy="338554"/>
            </a:xfrm>
            <a:prstGeom prst="rect">
              <a:avLst/>
            </a:prstGeom>
            <a:noFill/>
          </p:spPr>
          <p:txBody>
            <a:bodyPr wrap="square" rtlCol="0">
              <a:spAutoFit/>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600" b="0" i="0" u="none" strike="noStrike" kern="0" cap="none" spc="0" normalizeH="0" baseline="0" noProof="0" dirty="0" smtClean="0">
                  <a:ln>
                    <a:noFill/>
                  </a:ln>
                  <a:solidFill>
                    <a:srgbClr val="0A347F">
                      <a:lumMod val="75000"/>
                    </a:srgbClr>
                  </a:solidFill>
                  <a:effectLst/>
                  <a:uLnTx/>
                  <a:uFillTx/>
                </a:rPr>
                <a:t>Test Suite</a:t>
              </a:r>
            </a:p>
          </p:txBody>
        </p:sp>
      </p:grpSp>
      <p:pic>
        <p:nvPicPr>
          <p:cNvPr id="17" name="Picture 4" descr="http://extreme.com/media/img/extreme/tv_guid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3612" y="1506744"/>
            <a:ext cx="2353479" cy="202024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5" descr="C:\Users\Nick\AppData\Local\Microsoft\Windows\Temporary Internet Files\Content.IE5\YSFBLWJZ\MC900431564[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7951" y="1235494"/>
            <a:ext cx="2352520" cy="236820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9" name="Straight Arrow Connector 18"/>
          <p:cNvCxnSpPr/>
          <p:nvPr/>
        </p:nvCxnSpPr>
        <p:spPr bwMode="auto">
          <a:xfrm>
            <a:off x="2145197" y="1476554"/>
            <a:ext cx="5595155" cy="0"/>
          </a:xfrm>
          <a:prstGeom prst="straightConnector1">
            <a:avLst/>
          </a:prstGeom>
          <a:noFill/>
          <a:ln w="25400" cap="flat" cmpd="sng" algn="ctr">
            <a:solidFill>
              <a:srgbClr val="306FCC"/>
            </a:solidFill>
            <a:prstDash val="solid"/>
            <a:headEnd type="none" w="med" len="med"/>
            <a:tailEnd type="arrow"/>
          </a:ln>
          <a:effectLst>
            <a:outerShdw blurRad="40000" dist="20000" dir="5400000" rotWithShape="0">
              <a:srgbClr val="000000">
                <a:alpha val="38000"/>
              </a:srgbClr>
            </a:outerShdw>
          </a:effectLst>
        </p:spPr>
      </p:cxnSp>
      <p:sp>
        <p:nvSpPr>
          <p:cNvPr id="20" name="TextBox 19"/>
          <p:cNvSpPr txBox="1"/>
          <p:nvPr/>
        </p:nvSpPr>
        <p:spPr>
          <a:xfrm>
            <a:off x="2773419" y="1124744"/>
            <a:ext cx="3632725" cy="307777"/>
          </a:xfrm>
          <a:prstGeom prst="rect">
            <a:avLst/>
          </a:prstGeom>
          <a:noFill/>
        </p:spPr>
        <p:txBody>
          <a:bodyPr wrap="none" rtlCol="0">
            <a:spAutoFit/>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400" b="0" i="0" u="none" strike="noStrike" kern="0" cap="none" spc="0" normalizeH="0" baseline="0" noProof="0" dirty="0" smtClean="0">
                <a:ln>
                  <a:noFill/>
                </a:ln>
                <a:solidFill>
                  <a:srgbClr val="0A347F">
                    <a:lumMod val="75000"/>
                  </a:srgbClr>
                </a:solidFill>
                <a:effectLst/>
                <a:uLnTx/>
                <a:uFillTx/>
              </a:rPr>
              <a:t>DVB-T/S/C Transport Stream (A/V, DSM-CC, SI)</a:t>
            </a:r>
          </a:p>
        </p:txBody>
      </p:sp>
      <p:cxnSp>
        <p:nvCxnSpPr>
          <p:cNvPr id="21" name="Straight Arrow Connector 20"/>
          <p:cNvCxnSpPr/>
          <p:nvPr/>
        </p:nvCxnSpPr>
        <p:spPr bwMode="auto">
          <a:xfrm>
            <a:off x="2145197" y="2070478"/>
            <a:ext cx="4307576" cy="0"/>
          </a:xfrm>
          <a:prstGeom prst="straightConnector1">
            <a:avLst/>
          </a:prstGeom>
          <a:noFill/>
          <a:ln w="25400" cap="flat" cmpd="sng" algn="ctr">
            <a:solidFill>
              <a:srgbClr val="306FCC"/>
            </a:solidFill>
            <a:prstDash val="solid"/>
            <a:headEnd type="none" w="med" len="med"/>
            <a:tailEnd type="arrow"/>
          </a:ln>
          <a:effectLst>
            <a:outerShdw blurRad="40000" dist="20000" dir="5400000" rotWithShape="0">
              <a:srgbClr val="000000">
                <a:alpha val="38000"/>
              </a:srgbClr>
            </a:outerShdw>
          </a:effectLst>
        </p:spPr>
      </p:cxnSp>
      <p:sp>
        <p:nvSpPr>
          <p:cNvPr id="22" name="TextBox 21"/>
          <p:cNvSpPr txBox="1"/>
          <p:nvPr/>
        </p:nvSpPr>
        <p:spPr>
          <a:xfrm>
            <a:off x="2724958" y="1700808"/>
            <a:ext cx="3366627" cy="307777"/>
          </a:xfrm>
          <a:prstGeom prst="rect">
            <a:avLst/>
          </a:prstGeom>
          <a:noFill/>
        </p:spPr>
        <p:txBody>
          <a:bodyPr wrap="none" rtlCol="0">
            <a:spAutoFit/>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400" b="0" i="0" u="none" strike="noStrike" kern="0" cap="none" spc="0" normalizeH="0" baseline="0" noProof="0" dirty="0" smtClean="0">
                <a:ln>
                  <a:noFill/>
                </a:ln>
                <a:solidFill>
                  <a:srgbClr val="0A347F">
                    <a:lumMod val="75000"/>
                  </a:srgbClr>
                </a:solidFill>
                <a:effectLst/>
                <a:uLnTx/>
                <a:uFillTx/>
              </a:rPr>
              <a:t>HbbTV Test Application, IP-delivered Media</a:t>
            </a:r>
          </a:p>
        </p:txBody>
      </p:sp>
      <p:cxnSp>
        <p:nvCxnSpPr>
          <p:cNvPr id="23" name="Straight Arrow Connector 22"/>
          <p:cNvCxnSpPr/>
          <p:nvPr/>
        </p:nvCxnSpPr>
        <p:spPr bwMode="auto">
          <a:xfrm flipH="1">
            <a:off x="2123730" y="2708920"/>
            <a:ext cx="4320478" cy="0"/>
          </a:xfrm>
          <a:prstGeom prst="straightConnector1">
            <a:avLst/>
          </a:prstGeom>
          <a:noFill/>
          <a:ln w="25400" cap="flat" cmpd="sng" algn="ctr">
            <a:solidFill>
              <a:srgbClr val="306FCC"/>
            </a:solidFill>
            <a:prstDash val="solid"/>
            <a:headEnd type="none" w="med" len="med"/>
            <a:tailEnd type="arrow"/>
          </a:ln>
          <a:effectLst>
            <a:outerShdw blurRad="40000" dist="20000" dir="5400000" rotWithShape="0">
              <a:srgbClr val="000000">
                <a:alpha val="38000"/>
              </a:srgbClr>
            </a:outerShdw>
          </a:effectLst>
        </p:spPr>
      </p:cxnSp>
      <p:sp>
        <p:nvSpPr>
          <p:cNvPr id="24" name="TextBox 23"/>
          <p:cNvSpPr txBox="1"/>
          <p:nvPr/>
        </p:nvSpPr>
        <p:spPr>
          <a:xfrm>
            <a:off x="2127529" y="2276872"/>
            <a:ext cx="4556300" cy="824841"/>
          </a:xfrm>
          <a:prstGeom prst="rect">
            <a:avLst/>
          </a:prstGeom>
          <a:noFill/>
        </p:spPr>
        <p:txBody>
          <a:bodyPr wrap="square" rtlCol="0">
            <a:spAutoFit/>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400" b="0" i="0" u="none" strike="noStrike" kern="0" cap="none" spc="0" normalizeH="0" baseline="0" noProof="0" dirty="0" smtClean="0">
                <a:ln>
                  <a:noFill/>
                </a:ln>
                <a:solidFill>
                  <a:srgbClr val="0A347F">
                    <a:lumMod val="75000"/>
                  </a:srgbClr>
                </a:solidFill>
                <a:effectLst/>
                <a:uLnTx/>
                <a:uFillTx/>
              </a:rPr>
              <a:t>HbbTV Testing API:</a:t>
            </a:r>
          </a:p>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endParaRPr kumimoji="0" lang="en-GB" sz="1400" b="0" i="0" u="none" strike="noStrike" kern="0" cap="none" spc="0" normalizeH="0" baseline="0" noProof="0" dirty="0" smtClean="0">
              <a:ln>
                <a:noFill/>
              </a:ln>
              <a:solidFill>
                <a:srgbClr val="0A347F">
                  <a:lumMod val="75000"/>
                </a:srgbClr>
              </a:solidFill>
              <a:effectLst/>
              <a:uLnTx/>
              <a:uFillTx/>
            </a:endParaRPr>
          </a:p>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400" b="0" i="0" u="none" strike="noStrike" kern="0" cap="none" spc="0" normalizeH="0" baseline="0" noProof="0" dirty="0" smtClean="0">
                <a:ln>
                  <a:noFill/>
                </a:ln>
                <a:solidFill>
                  <a:srgbClr val="0A347F">
                    <a:lumMod val="75000"/>
                  </a:srgbClr>
                </a:solidFill>
                <a:effectLst/>
                <a:uLnTx/>
                <a:uFillTx/>
              </a:rPr>
              <a:t>Instructions to Tester, Screen Captures, Test Results</a:t>
            </a:r>
          </a:p>
        </p:txBody>
      </p:sp>
      <p:cxnSp>
        <p:nvCxnSpPr>
          <p:cNvPr id="25" name="Elbow Connector 64"/>
          <p:cNvCxnSpPr/>
          <p:nvPr/>
        </p:nvCxnSpPr>
        <p:spPr bwMode="auto">
          <a:xfrm rot="16200000" flipH="1">
            <a:off x="1295812" y="3248805"/>
            <a:ext cx="1221039" cy="1437413"/>
          </a:xfrm>
          <a:prstGeom prst="bentConnector2">
            <a:avLst/>
          </a:prstGeom>
          <a:noFill/>
          <a:ln w="25400" cap="flat" cmpd="sng" algn="ctr">
            <a:solidFill>
              <a:srgbClr val="306FCC"/>
            </a:solidFill>
            <a:prstDash val="solid"/>
            <a:headEnd type="triangle" w="med" len="med"/>
            <a:tailEnd type="triangle" w="med" len="med"/>
          </a:ln>
          <a:effectLst>
            <a:outerShdw blurRad="40000" dist="20000" dir="5400000" rotWithShape="0">
              <a:srgbClr val="000000">
                <a:alpha val="38000"/>
              </a:srgbClr>
            </a:outerShdw>
          </a:effectLst>
        </p:spPr>
      </p:cxnSp>
      <p:sp>
        <p:nvSpPr>
          <p:cNvPr id="26" name="TextBox 25"/>
          <p:cNvSpPr txBox="1"/>
          <p:nvPr/>
        </p:nvSpPr>
        <p:spPr>
          <a:xfrm>
            <a:off x="279244" y="1052736"/>
            <a:ext cx="1856598" cy="338554"/>
          </a:xfrm>
          <a:prstGeom prst="rect">
            <a:avLst/>
          </a:prstGeom>
          <a:noFill/>
        </p:spPr>
        <p:txBody>
          <a:bodyPr wrap="none" rtlCol="0">
            <a:spAutoFit/>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600" b="0" i="0" u="none" strike="noStrike" kern="0" cap="none" spc="0" normalizeH="0" baseline="0" noProof="0" dirty="0" smtClean="0">
                <a:ln>
                  <a:noFill/>
                </a:ln>
                <a:solidFill>
                  <a:srgbClr val="0A347F">
                    <a:lumMod val="75000"/>
                  </a:srgbClr>
                </a:solidFill>
                <a:effectLst/>
                <a:uLnTx/>
                <a:uFillTx/>
              </a:rPr>
              <a:t>HbbTV Test Harness</a:t>
            </a:r>
          </a:p>
        </p:txBody>
      </p:sp>
      <p:sp>
        <p:nvSpPr>
          <p:cNvPr id="27" name="TextBox 26"/>
          <p:cNvSpPr txBox="1"/>
          <p:nvPr/>
        </p:nvSpPr>
        <p:spPr>
          <a:xfrm>
            <a:off x="6876256" y="3604765"/>
            <a:ext cx="1852067" cy="338554"/>
          </a:xfrm>
          <a:prstGeom prst="rect">
            <a:avLst/>
          </a:prstGeom>
          <a:noFill/>
        </p:spPr>
        <p:txBody>
          <a:bodyPr wrap="square" rtlCol="0">
            <a:spAutoFit/>
          </a:bodyPr>
          <a:lstStyle/>
          <a:p>
            <a:pPr marL="0" marR="0" lvl="0" indent="0" algn="ctr" defTabSz="914400" eaLnBrk="1" fontAlgn="base" latinLnBrk="0" hangingPunct="1">
              <a:lnSpc>
                <a:spcPct val="100000"/>
              </a:lnSpc>
              <a:spcBef>
                <a:spcPct val="20000"/>
              </a:spcBef>
              <a:spcAft>
                <a:spcPct val="0"/>
              </a:spcAft>
              <a:buClrTx/>
              <a:buSzTx/>
              <a:buFont typeface="Wingdings" pitchFamily="2" charset="2"/>
              <a:buNone/>
              <a:tabLst/>
              <a:defRPr/>
            </a:pPr>
            <a:r>
              <a:rPr kumimoji="0" lang="en-GB" sz="1600" b="0" i="0" u="none" strike="noStrike" kern="0" cap="none" spc="0" normalizeH="0" baseline="0" noProof="0" dirty="0" smtClean="0">
                <a:ln>
                  <a:noFill/>
                </a:ln>
                <a:solidFill>
                  <a:srgbClr val="0A347F">
                    <a:lumMod val="75000"/>
                  </a:srgbClr>
                </a:solidFill>
                <a:effectLst/>
                <a:uLnTx/>
                <a:uFillTx/>
              </a:rPr>
              <a:t>Receiver Under Test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Test Case Description XMLs - everything needed to manage tests</a:t>
            </a:r>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6723F72-9CD7-41BC-A666-64A8EEF55F7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9BEE48F-7667-4824-A912-172DD6F48D9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89833D0-4376-4ADB-A5C1-62DDD73B6BD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82CB6E4-CB3A-43A1-9460-E1FB14F9370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4DD3A31-1B5A-4A3E-9C29-B28D426B6EF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CC38C0CB-EAFD-41DE-8EF2-64D5207930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HbbTV testing – W3C comparison</a:t>
            </a:r>
            <a:endParaRPr lang="en-GB" dirty="0"/>
          </a:p>
        </p:txBody>
      </p:sp>
      <p:graphicFrame>
        <p:nvGraphicFramePr>
          <p:cNvPr id="4" name="Content Placeholder 3"/>
          <p:cNvGraphicFramePr>
            <a:graphicFrameLocks noGrp="1"/>
          </p:cNvGraphicFramePr>
          <p:nvPr>
            <p:ph idx="1"/>
          </p:nvPr>
        </p:nvGraphicFramePr>
        <p:xfrm>
          <a:off x="457200" y="1124744"/>
          <a:ext cx="8435280" cy="5181600"/>
        </p:xfrm>
        <a:graphic>
          <a:graphicData uri="http://schemas.openxmlformats.org/drawingml/2006/table">
            <a:tbl>
              <a:tblPr firstRow="1" bandRow="1">
                <a:tableStyleId>{5C22544A-7EE6-4342-B048-85BDC9FD1C3A}</a:tableStyleId>
              </a:tblPr>
              <a:tblGrid>
                <a:gridCol w="4586678"/>
                <a:gridCol w="3848602"/>
              </a:tblGrid>
              <a:tr h="370840">
                <a:tc>
                  <a:txBody>
                    <a:bodyPr/>
                    <a:lstStyle/>
                    <a:p>
                      <a:r>
                        <a:rPr lang="en-GB" sz="2000" dirty="0" smtClean="0"/>
                        <a:t>HbbTV Test Requirement</a:t>
                      </a:r>
                      <a:endParaRPr lang="en-GB" sz="2000" dirty="0"/>
                    </a:p>
                  </a:txBody>
                  <a:tcPr/>
                </a:tc>
                <a:tc>
                  <a:txBody>
                    <a:bodyPr/>
                    <a:lstStyle/>
                    <a:p>
                      <a:r>
                        <a:rPr lang="en-GB" sz="2000" dirty="0" smtClean="0"/>
                        <a:t>W3C test comparison</a:t>
                      </a:r>
                      <a:endParaRPr lang="en-GB" sz="2000" dirty="0"/>
                    </a:p>
                  </a:txBody>
                  <a:tcPr/>
                </a:tc>
              </a:tr>
              <a:tr h="370840">
                <a:tc>
                  <a:txBody>
                    <a:bodyPr/>
                    <a:lstStyle/>
                    <a:p>
                      <a:r>
                        <a:rPr lang="en-GB" dirty="0" smtClean="0"/>
                        <a:t>Comprehensive test metadata</a:t>
                      </a:r>
                      <a:endParaRPr lang="en-GB" dirty="0"/>
                    </a:p>
                  </a:txBody>
                  <a:tcPr/>
                </a:tc>
                <a:tc>
                  <a:txBody>
                    <a:bodyPr/>
                    <a:lstStyle/>
                    <a:p>
                      <a:r>
                        <a:rPr lang="en-GB" dirty="0" smtClean="0"/>
                        <a:t>Reduced test metadata</a:t>
                      </a:r>
                      <a:endParaRPr lang="en-GB" dirty="0"/>
                    </a:p>
                  </a:txBody>
                  <a:tcPr/>
                </a:tc>
              </a:tr>
              <a:tr h="370840">
                <a:tc>
                  <a:txBody>
                    <a:bodyPr/>
                    <a:lstStyle/>
                    <a:p>
                      <a:r>
                        <a:rPr lang="en-GB" dirty="0" smtClean="0"/>
                        <a:t>Test case list precisely defined and versioned</a:t>
                      </a:r>
                      <a:endParaRPr lang="en-GB" dirty="0"/>
                    </a:p>
                  </a:txBody>
                  <a:tcPr/>
                </a:tc>
                <a:tc>
                  <a:txBody>
                    <a:bodyPr/>
                    <a:lstStyle/>
                    <a:p>
                      <a:r>
                        <a:rPr lang="en-GB" dirty="0" smtClean="0"/>
                        <a:t>Not</a:t>
                      </a:r>
                      <a:r>
                        <a:rPr lang="en-GB" baseline="0" dirty="0" smtClean="0"/>
                        <a:t> required</a:t>
                      </a:r>
                      <a:endParaRPr lang="en-GB" dirty="0"/>
                    </a:p>
                  </a:txBody>
                  <a:tcPr/>
                </a:tc>
              </a:tr>
              <a:tr h="370840">
                <a:tc>
                  <a:txBody>
                    <a:bodyPr/>
                    <a:lstStyle/>
                    <a:p>
                      <a:r>
                        <a:rPr lang="en-GB" dirty="0" smtClean="0"/>
                        <a:t>Overall binary</a:t>
                      </a:r>
                      <a:r>
                        <a:rPr lang="en-GB" baseline="0" dirty="0" smtClean="0"/>
                        <a:t> pass/fail is important to practical commercial use of test suite</a:t>
                      </a:r>
                      <a:endParaRPr lang="en-GB" dirty="0"/>
                    </a:p>
                  </a:txBody>
                  <a:tcPr/>
                </a:tc>
                <a:tc>
                  <a:txBody>
                    <a:bodyPr/>
                    <a:lstStyle/>
                    <a:p>
                      <a:r>
                        <a:rPr lang="en-GB" dirty="0" smtClean="0"/>
                        <a:t>Very unlikely for a browser to pass</a:t>
                      </a:r>
                      <a:r>
                        <a:rPr lang="en-GB" baseline="0" dirty="0" smtClean="0"/>
                        <a:t> 100% of tests</a:t>
                      </a:r>
                      <a:endParaRPr lang="en-GB" dirty="0"/>
                    </a:p>
                  </a:txBody>
                  <a:tcPr/>
                </a:tc>
              </a:tr>
              <a:tr h="370840">
                <a:tc>
                  <a:txBody>
                    <a:bodyPr/>
                    <a:lstStyle/>
                    <a:p>
                      <a:r>
                        <a:rPr lang="en-GB" dirty="0" smtClean="0"/>
                        <a:t>Quick to run, automated where possible</a:t>
                      </a:r>
                      <a:endParaRPr lang="en-GB" dirty="0"/>
                    </a:p>
                  </a:txBody>
                  <a:tcPr/>
                </a:tc>
                <a:tc>
                  <a:txBody>
                    <a:bodyPr/>
                    <a:lstStyle/>
                    <a:p>
                      <a:r>
                        <a:rPr lang="en-GB" dirty="0" smtClean="0"/>
                        <a:t>Ditto</a:t>
                      </a:r>
                      <a:endParaRPr lang="en-GB" dirty="0"/>
                    </a:p>
                  </a:txBody>
                  <a:tcPr/>
                </a:tc>
              </a:tr>
              <a:tr h="370840">
                <a:tc>
                  <a:txBody>
                    <a:bodyPr/>
                    <a:lstStyle/>
                    <a:p>
                      <a:r>
                        <a:rPr lang="en-GB" dirty="0" smtClean="0"/>
                        <a:t>No single</a:t>
                      </a:r>
                      <a:r>
                        <a:rPr lang="en-GB" baseline="0" dirty="0" smtClean="0"/>
                        <a:t> test harness / runner – abstract test case material from tool used to run them</a:t>
                      </a:r>
                      <a:endParaRPr lang="en-GB" dirty="0"/>
                    </a:p>
                  </a:txBody>
                  <a:tcPr/>
                </a:tc>
                <a:tc>
                  <a:txBody>
                    <a:bodyPr/>
                    <a:lstStyle/>
                    <a:p>
                      <a:r>
                        <a:rPr lang="en-GB" dirty="0" smtClean="0"/>
                        <a:t>?</a:t>
                      </a:r>
                      <a:endParaRPr lang="en-GB" dirty="0"/>
                    </a:p>
                  </a:txBody>
                  <a:tcPr/>
                </a:tc>
              </a:tr>
              <a:tr h="370840">
                <a:tc>
                  <a:txBody>
                    <a:bodyPr/>
                    <a:lstStyle/>
                    <a:p>
                      <a:r>
                        <a:rPr lang="en-GB" dirty="0" smtClean="0"/>
                        <a:t>Local test server</a:t>
                      </a:r>
                      <a:endParaRPr lang="en-GB" dirty="0"/>
                    </a:p>
                  </a:txBody>
                  <a:tcPr/>
                </a:tc>
                <a:tc>
                  <a:txBody>
                    <a:bodyPr/>
                    <a:lstStyle/>
                    <a:p>
                      <a:r>
                        <a:rPr lang="en-GB" baseline="0" dirty="0" smtClean="0"/>
                        <a:t>G</a:t>
                      </a:r>
                      <a:r>
                        <a:rPr lang="en-GB" dirty="0" smtClean="0"/>
                        <a:t>lobal test server, could set</a:t>
                      </a:r>
                      <a:r>
                        <a:rPr lang="en-GB" baseline="0" dirty="0" smtClean="0"/>
                        <a:t> up locally</a:t>
                      </a:r>
                      <a:r>
                        <a:rPr lang="en-GB" dirty="0" smtClean="0"/>
                        <a:t>?</a:t>
                      </a:r>
                      <a:endParaRPr lang="en-GB" dirty="0"/>
                    </a:p>
                  </a:txBody>
                  <a:tcPr/>
                </a:tc>
              </a:tr>
              <a:tr h="370840">
                <a:tc>
                  <a:txBody>
                    <a:bodyPr/>
                    <a:lstStyle/>
                    <a:p>
                      <a:r>
                        <a:rPr lang="en-GB" dirty="0" smtClean="0"/>
                        <a:t>Generates a machine readable test report</a:t>
                      </a:r>
                      <a:endParaRPr lang="en-GB" dirty="0"/>
                    </a:p>
                  </a:txBody>
                  <a:tcPr/>
                </a:tc>
                <a:tc>
                  <a:txBody>
                    <a:bodyPr/>
                    <a:lstStyle/>
                    <a:p>
                      <a:r>
                        <a:rPr lang="en-GB" dirty="0" smtClean="0"/>
                        <a:t>Yes?</a:t>
                      </a:r>
                      <a:endParaRPr lang="en-GB" dirty="0"/>
                    </a:p>
                  </a:txBody>
                  <a:tcPr/>
                </a:tc>
              </a:tr>
              <a:tr h="370840">
                <a:tc>
                  <a:txBody>
                    <a:bodyPr/>
                    <a:lstStyle/>
                    <a:p>
                      <a:r>
                        <a:rPr lang="en-GB" dirty="0" smtClean="0"/>
                        <a:t>Can be run</a:t>
                      </a:r>
                      <a:r>
                        <a:rPr lang="en-GB" baseline="0" dirty="0" smtClean="0"/>
                        <a:t> on a retail device with no special modifications</a:t>
                      </a:r>
                      <a:endParaRPr lang="en-GB" dirty="0"/>
                    </a:p>
                  </a:txBody>
                  <a:tcPr/>
                </a:tc>
                <a:tc>
                  <a:txBody>
                    <a:bodyPr/>
                    <a:lstStyle/>
                    <a:p>
                      <a:r>
                        <a:rPr lang="en-GB" dirty="0" smtClean="0"/>
                        <a:t>Equivalent. Can be run on a stock browser</a:t>
                      </a:r>
                      <a:endParaRPr lang="en-GB" dirty="0"/>
                    </a:p>
                  </a:txBody>
                  <a:tcPr/>
                </a:tc>
              </a:tr>
              <a:tr h="370840">
                <a:tc>
                  <a:txBody>
                    <a:bodyPr/>
                    <a:lstStyle/>
                    <a:p>
                      <a:r>
                        <a:rPr lang="en-GB" dirty="0" smtClean="0"/>
                        <a:t>DRM</a:t>
                      </a:r>
                      <a:r>
                        <a:rPr lang="en-GB" baseline="0" dirty="0" smtClean="0"/>
                        <a:t> not tested</a:t>
                      </a:r>
                      <a:endParaRPr lang="en-GB" dirty="0"/>
                    </a:p>
                  </a:txBody>
                  <a:tcPr/>
                </a:tc>
                <a:tc>
                  <a:txBody>
                    <a:bodyPr/>
                    <a:lstStyle/>
                    <a:p>
                      <a:r>
                        <a:rPr lang="en-GB" dirty="0" smtClean="0"/>
                        <a:t>EME testing is being addressed?</a:t>
                      </a:r>
                      <a:endParaRPr lang="en-GB" dirty="0"/>
                    </a:p>
                  </a:txBody>
                  <a:tcPr/>
                </a:tc>
              </a:tr>
              <a:tr h="370840">
                <a:tc>
                  <a:txBody>
                    <a:bodyPr/>
                    <a:lstStyle/>
                    <a:p>
                      <a:r>
                        <a:rPr lang="en-GB" dirty="0" smtClean="0"/>
                        <a:t>Video testing (DASH, trick modes, codec variations, etc.) – hugely important</a:t>
                      </a:r>
                      <a:endParaRPr lang="en-GB" dirty="0"/>
                    </a:p>
                  </a:txBody>
                  <a:tcPr/>
                </a:tc>
                <a:tc>
                  <a:txBody>
                    <a:bodyPr/>
                    <a:lstStyle/>
                    <a:p>
                      <a:r>
                        <a:rPr lang="en-GB" dirty="0" smtClean="0"/>
                        <a:t>Mainly out of scope?</a:t>
                      </a:r>
                      <a:endParaRPr lang="en-GB"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8958"/>
          </a:xfrm>
        </p:spPr>
        <p:txBody>
          <a:bodyPr/>
          <a:lstStyle/>
          <a:p>
            <a:r>
              <a:rPr lang="en-GB" dirty="0" smtClean="0"/>
              <a:t>Conclusion</a:t>
            </a:r>
            <a:endParaRPr lang="en-GB" dirty="0"/>
          </a:p>
        </p:txBody>
      </p:sp>
      <p:pic>
        <p:nvPicPr>
          <p:cNvPr id="4" name="Picture 3"/>
          <p:cNvPicPr/>
          <p:nvPr/>
        </p:nvPicPr>
        <p:blipFill>
          <a:blip r:embed="rId3" cstate="print"/>
          <a:srcRect/>
          <a:stretch>
            <a:fillRect/>
          </a:stretch>
        </p:blipFill>
        <p:spPr bwMode="auto">
          <a:xfrm>
            <a:off x="971600" y="1761444"/>
            <a:ext cx="6912768" cy="3899804"/>
          </a:xfrm>
          <a:prstGeom prst="rect">
            <a:avLst/>
          </a:prstGeom>
          <a:noFill/>
        </p:spPr>
      </p:pic>
      <p:graphicFrame>
        <p:nvGraphicFramePr>
          <p:cNvPr id="5" name="Content Placeholder 4"/>
          <p:cNvGraphicFramePr>
            <a:graphicFrameLocks noGrp="1"/>
          </p:cNvGraphicFramePr>
          <p:nvPr>
            <p:ph idx="1"/>
          </p:nvPr>
        </p:nvGraphicFramePr>
        <p:xfrm>
          <a:off x="457200" y="764704"/>
          <a:ext cx="850728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9B93472-8D44-4A45-94DD-D544E4F3383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3F53B91-57B2-43B2-B00C-7924CDF5E24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99FD761-82D4-4327-AA7C-D725B69583C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8F22CF0-EB0F-487B-8E84-F736507A0CB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300DB4A-AB96-4150-9EB9-81B8119E010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C00B7D37-5E21-4ED4-BA7D-FF7A3C2524A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C44B9933-FE2C-4336-B4E0-6D70A3B188B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C5584D7C-00E0-4DDB-90DC-53F99E04F79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6622</TotalTime>
  <Words>691</Words>
  <Application>Microsoft Office PowerPoint</Application>
  <PresentationFormat>On-screen Show (4:3)</PresentationFormat>
  <Paragraphs>100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HbbTV Certification and Testing</vt:lpstr>
      <vt:lpstr>Viewer expectation</vt:lpstr>
      <vt:lpstr>Broadcaster expectation</vt:lpstr>
      <vt:lpstr>Giving viewers confidence</vt:lpstr>
      <vt:lpstr>HbbTV Logo License Agreement</vt:lpstr>
      <vt:lpstr>HbbTV Testing System Overview</vt:lpstr>
      <vt:lpstr>Test Case Description XMLs - everything needed to manage tests</vt:lpstr>
      <vt:lpstr>HbbTV testing – W3C comparison</vt:lpstr>
      <vt:lpstr>Conclusion</vt:lpstr>
    </vt:vector>
  </TitlesOfParts>
  <Company>SERI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expectation</dc:title>
  <dc:creator>Simon Waller</dc:creator>
  <cp:lastModifiedBy>Simon Waller</cp:lastModifiedBy>
  <cp:revision>72</cp:revision>
  <dcterms:created xsi:type="dcterms:W3CDTF">2014-03-05T14:03:16Z</dcterms:created>
  <dcterms:modified xsi:type="dcterms:W3CDTF">2014-03-11T22:21:07Z</dcterms:modified>
</cp:coreProperties>
</file>